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5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6.xml" ContentType="application/vnd.openxmlformats-officedocument.drawingml.chart+xml"/>
  <Override PartName="/ppt/notesSlides/notesSlide18.xml" ContentType="application/vnd.openxmlformats-officedocument.presentationml.notesSlide+xml"/>
  <Override PartName="/ppt/charts/chart7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handoutMasterIdLst>
    <p:handoutMasterId r:id="rId34"/>
  </p:handoutMasterIdLst>
  <p:sldIdLst>
    <p:sldId id="256" r:id="rId2"/>
    <p:sldId id="424" r:id="rId3"/>
    <p:sldId id="423" r:id="rId4"/>
    <p:sldId id="263" r:id="rId5"/>
    <p:sldId id="289" r:id="rId6"/>
    <p:sldId id="362" r:id="rId7"/>
    <p:sldId id="364" r:id="rId8"/>
    <p:sldId id="372" r:id="rId9"/>
    <p:sldId id="421" r:id="rId10"/>
    <p:sldId id="432" r:id="rId11"/>
    <p:sldId id="360" r:id="rId12"/>
    <p:sldId id="409" r:id="rId13"/>
    <p:sldId id="361" r:id="rId14"/>
    <p:sldId id="433" r:id="rId15"/>
    <p:sldId id="434" r:id="rId16"/>
    <p:sldId id="435" r:id="rId17"/>
    <p:sldId id="275" r:id="rId18"/>
    <p:sldId id="277" r:id="rId19"/>
    <p:sldId id="436" r:id="rId20"/>
    <p:sldId id="348" r:id="rId21"/>
    <p:sldId id="419" r:id="rId22"/>
    <p:sldId id="437" r:id="rId23"/>
    <p:sldId id="438" r:id="rId24"/>
    <p:sldId id="439" r:id="rId25"/>
    <p:sldId id="426" r:id="rId26"/>
    <p:sldId id="425" r:id="rId27"/>
    <p:sldId id="429" r:id="rId28"/>
    <p:sldId id="427" r:id="rId29"/>
    <p:sldId id="428" r:id="rId30"/>
    <p:sldId id="430" r:id="rId31"/>
    <p:sldId id="431" r:id="rId32"/>
  </p:sldIdLst>
  <p:sldSz cx="9144000" cy="6858000" type="screen4x3"/>
  <p:notesSz cx="6797675" cy="987266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A644"/>
    <a:srgbClr val="006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Stijl, gemiddeld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Stijl, licht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42" autoAdjust="0"/>
    <p:restoredTop sz="97529" autoAdjust="0"/>
  </p:normalViewPr>
  <p:slideViewPr>
    <p:cSldViewPr>
      <p:cViewPr>
        <p:scale>
          <a:sx n="69" d="100"/>
          <a:sy n="69" d="100"/>
        </p:scale>
        <p:origin x="-1938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Inhoudsanalyse\Excell\M2012FIGGENDE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Inhoudsanalyse\Excell\figuur17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p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Blad1!$C$10</c:f>
              <c:strCache>
                <c:ptCount val="1"/>
                <c:pt idx="0">
                  <c:v>nieuwe Vlaming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Blad1!$D$8:$G$9</c:f>
              <c:multiLvlStrCache>
                <c:ptCount val="4"/>
                <c:lvl>
                  <c:pt idx="0">
                    <c:v>één</c:v>
                  </c:pt>
                  <c:pt idx="1">
                    <c:v>canvas</c:v>
                  </c:pt>
                  <c:pt idx="2">
                    <c:v>ketnet</c:v>
                  </c:pt>
                  <c:pt idx="3">
                    <c:v>VRT totaal</c:v>
                  </c:pt>
                </c:lvl>
                <c:lvl>
                  <c:pt idx="0">
                    <c:v>N = 5476</c:v>
                  </c:pt>
                  <c:pt idx="1">
                    <c:v>N = 1441</c:v>
                  </c:pt>
                  <c:pt idx="2">
                    <c:v>N=2101</c:v>
                  </c:pt>
                  <c:pt idx="3">
                    <c:v>N=9018</c:v>
                  </c:pt>
                </c:lvl>
              </c:multiLvlStrCache>
            </c:multiLvlStrRef>
          </c:cat>
          <c:val>
            <c:numRef>
              <c:f>Blad1!$D$10:$G$10</c:f>
              <c:numCache>
                <c:formatCode>General</c:formatCode>
                <c:ptCount val="4"/>
                <c:pt idx="0">
                  <c:v>5</c:v>
                </c:pt>
                <c:pt idx="1">
                  <c:v>7.3</c:v>
                </c:pt>
                <c:pt idx="2">
                  <c:v>8.6999999999999993</c:v>
                </c:pt>
                <c:pt idx="3">
                  <c:v>6.2</c:v>
                </c:pt>
              </c:numCache>
            </c:numRef>
          </c:val>
        </c:ser>
        <c:ser>
          <c:idx val="1"/>
          <c:order val="1"/>
          <c:tx>
            <c:strRef>
              <c:f>Blad1!$C$11</c:f>
              <c:strCache>
                <c:ptCount val="1"/>
                <c:pt idx="0">
                  <c:v>autochtone Vlaming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Blad1!$D$8:$G$9</c:f>
              <c:multiLvlStrCache>
                <c:ptCount val="4"/>
                <c:lvl>
                  <c:pt idx="0">
                    <c:v>één</c:v>
                  </c:pt>
                  <c:pt idx="1">
                    <c:v>canvas</c:v>
                  </c:pt>
                  <c:pt idx="2">
                    <c:v>ketnet</c:v>
                  </c:pt>
                  <c:pt idx="3">
                    <c:v>VRT totaal</c:v>
                  </c:pt>
                </c:lvl>
                <c:lvl>
                  <c:pt idx="0">
                    <c:v>N = 5476</c:v>
                  </c:pt>
                  <c:pt idx="1">
                    <c:v>N = 1441</c:v>
                  </c:pt>
                  <c:pt idx="2">
                    <c:v>N=2101</c:v>
                  </c:pt>
                  <c:pt idx="3">
                    <c:v>N=9018</c:v>
                  </c:pt>
                </c:lvl>
              </c:multiLvlStrCache>
            </c:multiLvlStrRef>
          </c:cat>
          <c:val>
            <c:numRef>
              <c:f>Blad1!$D$11:$G$11</c:f>
              <c:numCache>
                <c:formatCode>General</c:formatCode>
                <c:ptCount val="4"/>
                <c:pt idx="0">
                  <c:v>95</c:v>
                </c:pt>
                <c:pt idx="1">
                  <c:v>92.7</c:v>
                </c:pt>
                <c:pt idx="2">
                  <c:v>91.3</c:v>
                </c:pt>
                <c:pt idx="3">
                  <c:v>93.8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185344"/>
        <c:axId val="28186880"/>
      </c:barChart>
      <c:catAx>
        <c:axId val="28185344"/>
        <c:scaling>
          <c:orientation val="minMax"/>
        </c:scaling>
        <c:delete val="0"/>
        <c:axPos val="b"/>
        <c:majorTickMark val="out"/>
        <c:minorTickMark val="none"/>
        <c:tickLblPos val="nextTo"/>
        <c:crossAx val="28186880"/>
        <c:crosses val="autoZero"/>
        <c:auto val="1"/>
        <c:lblAlgn val="ctr"/>
        <c:lblOffset val="100"/>
        <c:noMultiLvlLbl val="0"/>
      </c:catAx>
      <c:valAx>
        <c:axId val="2818688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1853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Blad1!$I$10</c:f>
              <c:strCache>
                <c:ptCount val="1"/>
                <c:pt idx="0">
                  <c:v>vrouw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Blad1!$J$9:$M$9</c:f>
              <c:strCache>
                <c:ptCount val="4"/>
                <c:pt idx="0">
                  <c:v>één</c:v>
                </c:pt>
                <c:pt idx="1">
                  <c:v>canvas</c:v>
                </c:pt>
                <c:pt idx="2">
                  <c:v>ketnet</c:v>
                </c:pt>
                <c:pt idx="3">
                  <c:v>VRT totaal</c:v>
                </c:pt>
              </c:strCache>
            </c:strRef>
          </c:cat>
          <c:val>
            <c:numRef>
              <c:f>Blad1!$J$10:$M$10</c:f>
              <c:numCache>
                <c:formatCode>General</c:formatCode>
                <c:ptCount val="4"/>
                <c:pt idx="0">
                  <c:v>34</c:v>
                </c:pt>
                <c:pt idx="1">
                  <c:v>26.8</c:v>
                </c:pt>
                <c:pt idx="2">
                  <c:v>40.5</c:v>
                </c:pt>
                <c:pt idx="3">
                  <c:v>33.799999999999997</c:v>
                </c:pt>
              </c:numCache>
            </c:numRef>
          </c:val>
        </c:ser>
        <c:ser>
          <c:idx val="1"/>
          <c:order val="1"/>
          <c:tx>
            <c:strRef>
              <c:f>Blad1!$I$11</c:f>
              <c:strCache>
                <c:ptCount val="1"/>
                <c:pt idx="0">
                  <c:v>man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Blad1!$J$9:$M$9</c:f>
              <c:strCache>
                <c:ptCount val="4"/>
                <c:pt idx="0">
                  <c:v>één</c:v>
                </c:pt>
                <c:pt idx="1">
                  <c:v>canvas</c:v>
                </c:pt>
                <c:pt idx="2">
                  <c:v>ketnet</c:v>
                </c:pt>
                <c:pt idx="3">
                  <c:v>VRT totaal</c:v>
                </c:pt>
              </c:strCache>
            </c:strRef>
          </c:cat>
          <c:val>
            <c:numRef>
              <c:f>Blad1!$J$11:$M$11</c:f>
              <c:numCache>
                <c:formatCode>General</c:formatCode>
                <c:ptCount val="4"/>
                <c:pt idx="0">
                  <c:v>66</c:v>
                </c:pt>
                <c:pt idx="1">
                  <c:v>73.2</c:v>
                </c:pt>
                <c:pt idx="2">
                  <c:v>59.5</c:v>
                </c:pt>
                <c:pt idx="3">
                  <c:v>66.2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281152"/>
        <c:axId val="35291136"/>
      </c:barChart>
      <c:catAx>
        <c:axId val="35281152"/>
        <c:scaling>
          <c:orientation val="minMax"/>
        </c:scaling>
        <c:delete val="0"/>
        <c:axPos val="b"/>
        <c:majorTickMark val="out"/>
        <c:minorTickMark val="none"/>
        <c:tickLblPos val="nextTo"/>
        <c:crossAx val="35291136"/>
        <c:crosses val="autoZero"/>
        <c:auto val="1"/>
        <c:lblAlgn val="ctr"/>
        <c:lblOffset val="100"/>
        <c:noMultiLvlLbl val="0"/>
      </c:catAx>
      <c:valAx>
        <c:axId val="35291136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2811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2"/>
          <c:order val="0"/>
          <c:tx>
            <c:strRef>
              <c:f>'NONFictiegender (2)'!$B$33</c:f>
              <c:strCache>
                <c:ptCount val="1"/>
                <c:pt idx="0">
                  <c:v>2012 % Vrouw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800" baseline="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'NONFictiegender (2)'!$C$30:$F$30</c:f>
              <c:strCache>
                <c:ptCount val="4"/>
                <c:pt idx="0">
                  <c:v>Eén (N=6805)</c:v>
                </c:pt>
                <c:pt idx="1">
                  <c:v>Canvas (N=2395)</c:v>
                </c:pt>
                <c:pt idx="2">
                  <c:v>Ketnet (N=2385)</c:v>
                </c:pt>
                <c:pt idx="3">
                  <c:v>VRT (Samen) (N=11585)</c:v>
                </c:pt>
              </c:strCache>
            </c:strRef>
          </c:cat>
          <c:val>
            <c:numRef>
              <c:f>'NONFictiegender (2)'!$C$33:$F$33</c:f>
              <c:numCache>
                <c:formatCode>0.0%</c:formatCode>
                <c:ptCount val="4"/>
                <c:pt idx="0">
                  <c:v>0.34</c:v>
                </c:pt>
                <c:pt idx="1">
                  <c:v>0.26800000000000002</c:v>
                </c:pt>
                <c:pt idx="2">
                  <c:v>0.40500000000000003</c:v>
                </c:pt>
                <c:pt idx="3">
                  <c:v>0.33800000000000002</c:v>
                </c:pt>
              </c:numCache>
            </c:numRef>
          </c:val>
        </c:ser>
        <c:ser>
          <c:idx val="3"/>
          <c:order val="1"/>
          <c:tx>
            <c:strRef>
              <c:f>'NONFictiegender (2)'!$B$34</c:f>
              <c:strCache>
                <c:ptCount val="1"/>
                <c:pt idx="0">
                  <c:v>2011 % Vrouw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sz="800" baseline="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'NONFictiegender (2)'!$C$30:$F$30</c:f>
              <c:strCache>
                <c:ptCount val="4"/>
                <c:pt idx="0">
                  <c:v>Eén (N=6805)</c:v>
                </c:pt>
                <c:pt idx="1">
                  <c:v>Canvas (N=2395)</c:v>
                </c:pt>
                <c:pt idx="2">
                  <c:v>Ketnet (N=2385)</c:v>
                </c:pt>
                <c:pt idx="3">
                  <c:v>VRT (Samen) (N=11585)</c:v>
                </c:pt>
              </c:strCache>
            </c:strRef>
          </c:cat>
          <c:val>
            <c:numRef>
              <c:f>'NONFictiegender (2)'!$C$34:$F$34</c:f>
              <c:numCache>
                <c:formatCode>0.0%</c:formatCode>
                <c:ptCount val="4"/>
                <c:pt idx="0">
                  <c:v>0.30499999999999999</c:v>
                </c:pt>
                <c:pt idx="1">
                  <c:v>0.29299999999999998</c:v>
                </c:pt>
                <c:pt idx="2">
                  <c:v>0.38600000000000001</c:v>
                </c:pt>
                <c:pt idx="3">
                  <c:v>0.316</c:v>
                </c:pt>
              </c:numCache>
            </c:numRef>
          </c:val>
        </c:ser>
        <c:ser>
          <c:idx val="0"/>
          <c:order val="2"/>
          <c:tx>
            <c:strRef>
              <c:f>'NONFictiegender (2)'!$B$35</c:f>
              <c:strCache>
                <c:ptCount val="1"/>
                <c:pt idx="0">
                  <c:v>2009 % Vrouw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'NONFictiegender (2)'!$C$30:$F$30</c:f>
              <c:strCache>
                <c:ptCount val="4"/>
                <c:pt idx="0">
                  <c:v>Eén (N=6805)</c:v>
                </c:pt>
                <c:pt idx="1">
                  <c:v>Canvas (N=2395)</c:v>
                </c:pt>
                <c:pt idx="2">
                  <c:v>Ketnet (N=2385)</c:v>
                </c:pt>
                <c:pt idx="3">
                  <c:v>VRT (Samen) (N=11585)</c:v>
                </c:pt>
              </c:strCache>
            </c:strRef>
          </c:cat>
          <c:val>
            <c:numRef>
              <c:f>'NONFictiegender (2)'!$C$35:$F$35</c:f>
              <c:numCache>
                <c:formatCode>0.0%</c:formatCode>
                <c:ptCount val="4"/>
                <c:pt idx="0">
                  <c:v>0.34599999999999997</c:v>
                </c:pt>
                <c:pt idx="1">
                  <c:v>0.25800000000000001</c:v>
                </c:pt>
                <c:pt idx="2">
                  <c:v>0.41399999999999998</c:v>
                </c:pt>
                <c:pt idx="3">
                  <c:v>0.34300000000000003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022656"/>
        <c:axId val="87515520"/>
      </c:barChart>
      <c:catAx>
        <c:axId val="500226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BE"/>
          </a:p>
        </c:txPr>
        <c:crossAx val="87515520"/>
        <c:crosses val="autoZero"/>
        <c:auto val="1"/>
        <c:lblAlgn val="ctr"/>
        <c:lblOffset val="100"/>
        <c:noMultiLvlLbl val="0"/>
      </c:catAx>
      <c:valAx>
        <c:axId val="87515520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BE"/>
          </a:p>
        </c:txPr>
        <c:crossAx val="500226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nl-BE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l-B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vrouwelijke actoren</a:t>
            </a:r>
          </a:p>
          <a:p>
            <a:pPr>
              <a:defRPr/>
            </a:pPr>
            <a:r>
              <a:rPr lang="en-US"/>
              <a:t> (nieuws</a:t>
            </a:r>
            <a:r>
              <a:rPr lang="en-US" baseline="0"/>
              <a:t> en duiding, 12u-24u)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Blad2!$D$20</c:f>
              <c:strCache>
                <c:ptCount val="1"/>
                <c:pt idx="0">
                  <c:v>% vrouwelijke actoren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Blad2!$E$15:$O$15</c:f>
              <c:strCache>
                <c:ptCount val="11"/>
                <c:pt idx="0">
                  <c:v>Journaal 19u (N=1183)</c:v>
                </c:pt>
                <c:pt idx="1">
                  <c:v>Journaal 13u (N=796)</c:v>
                </c:pt>
                <c:pt idx="2">
                  <c:v>Journaal 18u (N=274)</c:v>
                </c:pt>
                <c:pt idx="3">
                  <c:v>Journaal 20u (N=107)</c:v>
                </c:pt>
                <c:pt idx="4">
                  <c:v>Journaal Laat (N=477)</c:v>
                </c:pt>
                <c:pt idx="5">
                  <c:v>Totaal alle journaals samen (N=2837)</c:v>
                </c:pt>
                <c:pt idx="6">
                  <c:v>100 (N=85)</c:v>
                </c:pt>
                <c:pt idx="7">
                  <c:v>De Zevende Dag (N=97)</c:v>
                </c:pt>
                <c:pt idx="8">
                  <c:v>Reyers Laat (N=137)</c:v>
                </c:pt>
                <c:pt idx="9">
                  <c:v>Terzake (N=386)</c:v>
                </c:pt>
                <c:pt idx="10">
                  <c:v>Villa Politica (N=173)</c:v>
                </c:pt>
              </c:strCache>
            </c:strRef>
          </c:cat>
          <c:val>
            <c:numRef>
              <c:f>Blad2!$E$20:$O$20</c:f>
              <c:numCache>
                <c:formatCode>General</c:formatCode>
                <c:ptCount val="11"/>
                <c:pt idx="0">
                  <c:v>28.2</c:v>
                </c:pt>
                <c:pt idx="1">
                  <c:v>26.9</c:v>
                </c:pt>
                <c:pt idx="2">
                  <c:v>28.5</c:v>
                </c:pt>
                <c:pt idx="3">
                  <c:v>31</c:v>
                </c:pt>
                <c:pt idx="4">
                  <c:v>29.6</c:v>
                </c:pt>
                <c:pt idx="5">
                  <c:v>28.2</c:v>
                </c:pt>
                <c:pt idx="6">
                  <c:v>14</c:v>
                </c:pt>
                <c:pt idx="7">
                  <c:v>22</c:v>
                </c:pt>
                <c:pt idx="8">
                  <c:v>34</c:v>
                </c:pt>
                <c:pt idx="9">
                  <c:v>27.2</c:v>
                </c:pt>
                <c:pt idx="10">
                  <c:v>23.1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595264"/>
        <c:axId val="87986944"/>
      </c:barChart>
      <c:catAx>
        <c:axId val="87595264"/>
        <c:scaling>
          <c:orientation val="minMax"/>
        </c:scaling>
        <c:delete val="0"/>
        <c:axPos val="b"/>
        <c:majorTickMark val="out"/>
        <c:minorTickMark val="none"/>
        <c:tickLblPos val="nextTo"/>
        <c:crossAx val="87986944"/>
        <c:crosses val="autoZero"/>
        <c:auto val="1"/>
        <c:lblAlgn val="ctr"/>
        <c:lblOffset val="100"/>
        <c:noMultiLvlLbl val="0"/>
      </c:catAx>
      <c:valAx>
        <c:axId val="87986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595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[F2012LEEFTIJD.xlsx]Sheet0!$B$42</c:f>
              <c:strCache>
                <c:ptCount val="1"/>
                <c:pt idx="0">
                  <c:v>min 18-jarige</c:v>
                </c:pt>
              </c:strCache>
            </c:strRef>
          </c:tx>
          <c:invertIfNegative val="0"/>
          <c:dLbls>
            <c:numFmt formatCode="0.0%" sourceLinked="0"/>
            <c:txPr>
              <a:bodyPr/>
              <a:lstStyle/>
              <a:p>
                <a:pPr>
                  <a:defRPr sz="1100" b="1" baseline="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[F2012LEEFTIJD.xlsx]Sheet0!$C$39:$H$39</c:f>
              <c:strCache>
                <c:ptCount val="5"/>
                <c:pt idx="0">
                  <c:v>Eén</c:v>
                </c:pt>
                <c:pt idx="1">
                  <c:v>Canvas</c:v>
                </c:pt>
                <c:pt idx="2">
                  <c:v>Ketnet</c:v>
                </c:pt>
                <c:pt idx="3">
                  <c:v>VRT (Samen)</c:v>
                </c:pt>
                <c:pt idx="4">
                  <c:v>Bevolkingscijfers Vl.</c:v>
                </c:pt>
              </c:strCache>
            </c:strRef>
          </c:cat>
          <c:val>
            <c:numRef>
              <c:f>[F2012LEEFTIJD.xlsx]Sheet0!$C$42:$G$42</c:f>
              <c:numCache>
                <c:formatCode>0.0%</c:formatCode>
                <c:ptCount val="5"/>
                <c:pt idx="0">
                  <c:v>4.8000000000000001E-2</c:v>
                </c:pt>
                <c:pt idx="1">
                  <c:v>5.1999999999999998E-2</c:v>
                </c:pt>
                <c:pt idx="2">
                  <c:v>0.47399999999999998</c:v>
                </c:pt>
                <c:pt idx="3">
                  <c:v>0.121</c:v>
                </c:pt>
                <c:pt idx="4">
                  <c:v>0.19700000000000001</c:v>
                </c:pt>
              </c:numCache>
            </c:numRef>
          </c:val>
        </c:ser>
        <c:ser>
          <c:idx val="1"/>
          <c:order val="1"/>
          <c:tx>
            <c:strRef>
              <c:f>[F2012LEEFTIJD.xlsx]Sheet0!$B$43</c:f>
              <c:strCache>
                <c:ptCount val="1"/>
                <c:pt idx="0">
                  <c:v>jong volwassene (19-29)</c:v>
                </c:pt>
              </c:strCache>
            </c:strRef>
          </c:tx>
          <c:invertIfNegative val="0"/>
          <c:dLbls>
            <c:numFmt formatCode="0.0%" sourceLinked="0"/>
            <c:txPr>
              <a:bodyPr/>
              <a:lstStyle/>
              <a:p>
                <a:pPr>
                  <a:defRPr sz="1100" b="1" baseline="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[F2012LEEFTIJD.xlsx]Sheet0!$C$39:$H$39</c:f>
              <c:strCache>
                <c:ptCount val="5"/>
                <c:pt idx="0">
                  <c:v>Eén</c:v>
                </c:pt>
                <c:pt idx="1">
                  <c:v>Canvas</c:v>
                </c:pt>
                <c:pt idx="2">
                  <c:v>Ketnet</c:v>
                </c:pt>
                <c:pt idx="3">
                  <c:v>VRT (Samen)</c:v>
                </c:pt>
                <c:pt idx="4">
                  <c:v>Bevolkingscijfers Vl.</c:v>
                </c:pt>
              </c:strCache>
            </c:strRef>
          </c:cat>
          <c:val>
            <c:numRef>
              <c:f>[F2012LEEFTIJD.xlsx]Sheet0!$C$43:$G$43</c:f>
              <c:numCache>
                <c:formatCode>0.0%</c:formatCode>
                <c:ptCount val="5"/>
                <c:pt idx="0">
                  <c:v>0.152</c:v>
                </c:pt>
                <c:pt idx="1">
                  <c:v>0.11</c:v>
                </c:pt>
                <c:pt idx="2">
                  <c:v>0.23</c:v>
                </c:pt>
                <c:pt idx="3">
                  <c:v>0.156</c:v>
                </c:pt>
                <c:pt idx="4">
                  <c:v>0.14499999999999999</c:v>
                </c:pt>
              </c:numCache>
            </c:numRef>
          </c:val>
        </c:ser>
        <c:ser>
          <c:idx val="2"/>
          <c:order val="2"/>
          <c:tx>
            <c:strRef>
              <c:f>[F2012LEEFTIJD.xlsx]Sheet0!$B$44</c:f>
              <c:strCache>
                <c:ptCount val="1"/>
                <c:pt idx="0">
                  <c:v>volwassene (30-49)</c:v>
                </c:pt>
              </c:strCache>
            </c:strRef>
          </c:tx>
          <c:invertIfNegative val="0"/>
          <c:dLbls>
            <c:numFmt formatCode="0.0%" sourceLinked="0"/>
            <c:txPr>
              <a:bodyPr/>
              <a:lstStyle/>
              <a:p>
                <a:pPr>
                  <a:defRPr sz="800" baseline="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[F2012LEEFTIJD.xlsx]Sheet0!$C$39:$H$39</c:f>
              <c:strCache>
                <c:ptCount val="5"/>
                <c:pt idx="0">
                  <c:v>Eén</c:v>
                </c:pt>
                <c:pt idx="1">
                  <c:v>Canvas</c:v>
                </c:pt>
                <c:pt idx="2">
                  <c:v>Ketnet</c:v>
                </c:pt>
                <c:pt idx="3">
                  <c:v>VRT (Samen)</c:v>
                </c:pt>
                <c:pt idx="4">
                  <c:v>Bevolkingscijfers Vl.</c:v>
                </c:pt>
              </c:strCache>
            </c:strRef>
          </c:cat>
          <c:val>
            <c:numRef>
              <c:f>[F2012LEEFTIJD.xlsx]Sheet0!$C$44:$G$44</c:f>
              <c:numCache>
                <c:formatCode>0.0%</c:formatCode>
                <c:ptCount val="5"/>
                <c:pt idx="0">
                  <c:v>0.46500000000000002</c:v>
                </c:pt>
                <c:pt idx="1">
                  <c:v>0.496</c:v>
                </c:pt>
                <c:pt idx="2">
                  <c:v>0.20899999999999999</c:v>
                </c:pt>
                <c:pt idx="3">
                  <c:v>0.42799999999999999</c:v>
                </c:pt>
                <c:pt idx="4">
                  <c:v>0.28699999999999998</c:v>
                </c:pt>
              </c:numCache>
            </c:numRef>
          </c:val>
        </c:ser>
        <c:ser>
          <c:idx val="3"/>
          <c:order val="3"/>
          <c:tx>
            <c:strRef>
              <c:f>[F2012LEEFTIJD.xlsx]Sheet0!$B$45</c:f>
              <c:strCache>
                <c:ptCount val="1"/>
                <c:pt idx="0">
                  <c:v>middelbaar (50-64)</c:v>
                </c:pt>
              </c:strCache>
            </c:strRef>
          </c:tx>
          <c:invertIfNegative val="0"/>
          <c:dLbls>
            <c:numFmt formatCode="0.0%" sourceLinked="0"/>
            <c:txPr>
              <a:bodyPr/>
              <a:lstStyle/>
              <a:p>
                <a:pPr>
                  <a:defRPr sz="800" baseline="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[F2012LEEFTIJD.xlsx]Sheet0!$C$39:$H$39</c:f>
              <c:strCache>
                <c:ptCount val="5"/>
                <c:pt idx="0">
                  <c:v>Eén</c:v>
                </c:pt>
                <c:pt idx="1">
                  <c:v>Canvas</c:v>
                </c:pt>
                <c:pt idx="2">
                  <c:v>Ketnet</c:v>
                </c:pt>
                <c:pt idx="3">
                  <c:v>VRT (Samen)</c:v>
                </c:pt>
                <c:pt idx="4">
                  <c:v>Bevolkingscijfers Vl.</c:v>
                </c:pt>
              </c:strCache>
            </c:strRef>
          </c:cat>
          <c:val>
            <c:numRef>
              <c:f>[F2012LEEFTIJD.xlsx]Sheet0!$C$45:$G$45</c:f>
              <c:numCache>
                <c:formatCode>0.0%</c:formatCode>
                <c:ptCount val="5"/>
                <c:pt idx="0">
                  <c:v>0.28100000000000003</c:v>
                </c:pt>
                <c:pt idx="1">
                  <c:v>0.29099999999999998</c:v>
                </c:pt>
                <c:pt idx="2">
                  <c:v>7.1999999999999995E-2</c:v>
                </c:pt>
                <c:pt idx="3">
                  <c:v>0.247</c:v>
                </c:pt>
                <c:pt idx="4">
                  <c:v>0.192</c:v>
                </c:pt>
              </c:numCache>
            </c:numRef>
          </c:val>
        </c:ser>
        <c:ser>
          <c:idx val="4"/>
          <c:order val="4"/>
          <c:tx>
            <c:strRef>
              <c:f>[F2012LEEFTIJD.xlsx]Sheet0!$B$46</c:f>
              <c:strCache>
                <c:ptCount val="1"/>
                <c:pt idx="0">
                  <c:v>senior (65-80)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5.07054673721340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1100" b="1" baseline="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[F2012LEEFTIJD.xlsx]Sheet0!$C$39:$H$39</c:f>
              <c:strCache>
                <c:ptCount val="5"/>
                <c:pt idx="0">
                  <c:v>Eén</c:v>
                </c:pt>
                <c:pt idx="1">
                  <c:v>Canvas</c:v>
                </c:pt>
                <c:pt idx="2">
                  <c:v>Ketnet</c:v>
                </c:pt>
                <c:pt idx="3">
                  <c:v>VRT (Samen)</c:v>
                </c:pt>
                <c:pt idx="4">
                  <c:v>Bevolkingscijfers Vl.</c:v>
                </c:pt>
              </c:strCache>
            </c:strRef>
          </c:cat>
          <c:val>
            <c:numRef>
              <c:f>[F2012LEEFTIJD.xlsx]Sheet0!$C$46:$G$46</c:f>
              <c:numCache>
                <c:formatCode>0.0%</c:formatCode>
                <c:ptCount val="5"/>
                <c:pt idx="0">
                  <c:v>0.04</c:v>
                </c:pt>
                <c:pt idx="1">
                  <c:v>4.2999999999999997E-2</c:v>
                </c:pt>
                <c:pt idx="2">
                  <c:v>6.0000000000000001E-3</c:v>
                </c:pt>
                <c:pt idx="3">
                  <c:v>0.03</c:v>
                </c:pt>
                <c:pt idx="4">
                  <c:v>0.13100000000000001</c:v>
                </c:pt>
              </c:numCache>
            </c:numRef>
          </c:val>
        </c:ser>
        <c:ser>
          <c:idx val="5"/>
          <c:order val="5"/>
          <c:tx>
            <c:strRef>
              <c:f>[F2012LEEFTIJD.xlsx]Sheet0!$B$47</c:f>
              <c:strCache>
                <c:ptCount val="1"/>
                <c:pt idx="0">
                  <c:v>hoge leeftijd (80+)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2.1390374331550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3.2085561497326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2.1390374331550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2.3045267489712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1100" b="1" baseline="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[F2012LEEFTIJD.xlsx]Sheet0!$C$39:$H$39</c:f>
              <c:strCache>
                <c:ptCount val="5"/>
                <c:pt idx="0">
                  <c:v>Eén</c:v>
                </c:pt>
                <c:pt idx="1">
                  <c:v>Canvas</c:v>
                </c:pt>
                <c:pt idx="2">
                  <c:v>Ketnet</c:v>
                </c:pt>
                <c:pt idx="3">
                  <c:v>VRT (Samen)</c:v>
                </c:pt>
                <c:pt idx="4">
                  <c:v>Bevolkingscijfers Vl.</c:v>
                </c:pt>
              </c:strCache>
            </c:strRef>
          </c:cat>
          <c:val>
            <c:numRef>
              <c:f>[F2012LEEFTIJD.xlsx]Sheet0!$C$47:$G$47</c:f>
              <c:numCache>
                <c:formatCode>0.0%</c:formatCode>
                <c:ptCount val="5"/>
                <c:pt idx="0">
                  <c:v>6.0000000000000001E-3</c:v>
                </c:pt>
                <c:pt idx="1">
                  <c:v>8.0000000000000106E-3</c:v>
                </c:pt>
                <c:pt idx="2">
                  <c:v>2E-3</c:v>
                </c:pt>
                <c:pt idx="3">
                  <c:v>6.0000000000000001E-3</c:v>
                </c:pt>
                <c:pt idx="4">
                  <c:v>4.5999999999999999E-2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5717760"/>
        <c:axId val="85719296"/>
      </c:barChart>
      <c:catAx>
        <c:axId val="8571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5719296"/>
        <c:crosses val="autoZero"/>
        <c:auto val="1"/>
        <c:lblAlgn val="ctr"/>
        <c:lblOffset val="100"/>
        <c:noMultiLvlLbl val="0"/>
      </c:catAx>
      <c:valAx>
        <c:axId val="857192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57177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Blad1!$K$14</c:f>
              <c:strCache>
                <c:ptCount val="1"/>
                <c:pt idx="0">
                  <c:v>handicap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Blad1!$L$13:$O$13</c:f>
              <c:strCache>
                <c:ptCount val="4"/>
                <c:pt idx="0">
                  <c:v>één</c:v>
                </c:pt>
                <c:pt idx="1">
                  <c:v>canvas</c:v>
                </c:pt>
                <c:pt idx="2">
                  <c:v>ketnet</c:v>
                </c:pt>
                <c:pt idx="3">
                  <c:v>VRT totaal</c:v>
                </c:pt>
              </c:strCache>
            </c:strRef>
          </c:cat>
          <c:val>
            <c:numRef>
              <c:f>Blad1!$L$14:$O$14</c:f>
              <c:numCache>
                <c:formatCode>General</c:formatCode>
                <c:ptCount val="4"/>
                <c:pt idx="0">
                  <c:v>1.3</c:v>
                </c:pt>
                <c:pt idx="1">
                  <c:v>0.5</c:v>
                </c:pt>
                <c:pt idx="2">
                  <c:v>0.5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Blad1!$K$15</c:f>
              <c:strCache>
                <c:ptCount val="1"/>
                <c:pt idx="0">
                  <c:v>geen handicap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Blad1!$L$13:$O$13</c:f>
              <c:strCache>
                <c:ptCount val="4"/>
                <c:pt idx="0">
                  <c:v>één</c:v>
                </c:pt>
                <c:pt idx="1">
                  <c:v>canvas</c:v>
                </c:pt>
                <c:pt idx="2">
                  <c:v>ketnet</c:v>
                </c:pt>
                <c:pt idx="3">
                  <c:v>VRT totaal</c:v>
                </c:pt>
              </c:strCache>
            </c:strRef>
          </c:cat>
          <c:val>
            <c:numRef>
              <c:f>Blad1!$L$15:$O$15</c:f>
              <c:numCache>
                <c:formatCode>General</c:formatCode>
                <c:ptCount val="4"/>
                <c:pt idx="0">
                  <c:v>98.7</c:v>
                </c:pt>
                <c:pt idx="1">
                  <c:v>99.5</c:v>
                </c:pt>
                <c:pt idx="2">
                  <c:v>99.5</c:v>
                </c:pt>
                <c:pt idx="3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645312"/>
        <c:axId val="35646848"/>
      </c:barChart>
      <c:catAx>
        <c:axId val="35645312"/>
        <c:scaling>
          <c:orientation val="minMax"/>
        </c:scaling>
        <c:delete val="0"/>
        <c:axPos val="b"/>
        <c:majorTickMark val="out"/>
        <c:minorTickMark val="none"/>
        <c:tickLblPos val="nextTo"/>
        <c:crossAx val="35646848"/>
        <c:crosses val="autoZero"/>
        <c:auto val="1"/>
        <c:lblAlgn val="ctr"/>
        <c:lblOffset val="100"/>
        <c:noMultiLvlLbl val="0"/>
      </c:catAx>
      <c:valAx>
        <c:axId val="3564684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6453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Blad1!$C$1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Blad1!$A$2:$B$5</c:f>
              <c:multiLvlStrCache>
                <c:ptCount val="4"/>
                <c:lvl>
                  <c:pt idx="0">
                    <c:v>VRT</c:v>
                  </c:pt>
                  <c:pt idx="1">
                    <c:v>Eén</c:v>
                  </c:pt>
                  <c:pt idx="2">
                    <c:v>Ketnet</c:v>
                  </c:pt>
                  <c:pt idx="3">
                    <c:v>Canvas</c:v>
                  </c:pt>
                </c:lvl>
                <c:lvl>
                  <c:pt idx="0">
                    <c:v>Evolutie zichtbaarheid personen met een handicap</c:v>
                  </c:pt>
                </c:lvl>
              </c:multiLvlStrCache>
            </c:multiLvlStrRef>
          </c:cat>
          <c:val>
            <c:numRef>
              <c:f>Blad1!$C$2:$C$5</c:f>
              <c:numCache>
                <c:formatCode>0.0%</c:formatCode>
                <c:ptCount val="4"/>
                <c:pt idx="0">
                  <c:v>7.0000000000000001E-3</c:v>
                </c:pt>
                <c:pt idx="1">
                  <c:v>1.0999999999999999E-2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Blad1!$D$1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Blad1!$A$2:$B$5</c:f>
              <c:multiLvlStrCache>
                <c:ptCount val="4"/>
                <c:lvl>
                  <c:pt idx="0">
                    <c:v>VRT</c:v>
                  </c:pt>
                  <c:pt idx="1">
                    <c:v>Eén</c:v>
                  </c:pt>
                  <c:pt idx="2">
                    <c:v>Ketnet</c:v>
                  </c:pt>
                  <c:pt idx="3">
                    <c:v>Canvas</c:v>
                  </c:pt>
                </c:lvl>
                <c:lvl>
                  <c:pt idx="0">
                    <c:v>Evolutie zichtbaarheid personen met een handicap</c:v>
                  </c:pt>
                </c:lvl>
              </c:multiLvlStrCache>
            </c:multiLvlStrRef>
          </c:cat>
          <c:val>
            <c:numRef>
              <c:f>Blad1!$D$2:$D$5</c:f>
              <c:numCache>
                <c:formatCode>0.0%</c:formatCode>
                <c:ptCount val="4"/>
                <c:pt idx="0">
                  <c:v>1.0999999999999999E-2</c:v>
                </c:pt>
                <c:pt idx="1">
                  <c:v>1.2E-2</c:v>
                </c:pt>
                <c:pt idx="2">
                  <c:v>1.0999999999999999E-2</c:v>
                </c:pt>
                <c:pt idx="3">
                  <c:v>8.9999999999999993E-3</c:v>
                </c:pt>
              </c:numCache>
            </c:numRef>
          </c:val>
        </c:ser>
        <c:ser>
          <c:idx val="2"/>
          <c:order val="2"/>
          <c:tx>
            <c:strRef>
              <c:f>Blad1!$E$1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Blad1!$A$2:$B$5</c:f>
              <c:multiLvlStrCache>
                <c:ptCount val="4"/>
                <c:lvl>
                  <c:pt idx="0">
                    <c:v>VRT</c:v>
                  </c:pt>
                  <c:pt idx="1">
                    <c:v>Eén</c:v>
                  </c:pt>
                  <c:pt idx="2">
                    <c:v>Ketnet</c:v>
                  </c:pt>
                  <c:pt idx="3">
                    <c:v>Canvas</c:v>
                  </c:pt>
                </c:lvl>
                <c:lvl>
                  <c:pt idx="0">
                    <c:v>Evolutie zichtbaarheid personen met een handicap</c:v>
                  </c:pt>
                </c:lvl>
              </c:multiLvlStrCache>
            </c:multiLvlStrRef>
          </c:cat>
          <c:val>
            <c:numRef>
              <c:f>Blad1!$E$2:$E$5</c:f>
              <c:numCache>
                <c:formatCode>0.0%</c:formatCode>
                <c:ptCount val="4"/>
                <c:pt idx="0">
                  <c:v>0.01</c:v>
                </c:pt>
                <c:pt idx="1">
                  <c:v>1.2999999999999999E-2</c:v>
                </c:pt>
                <c:pt idx="2">
                  <c:v>5.0000000000000001E-3</c:v>
                </c:pt>
                <c:pt idx="3">
                  <c:v>5.0000000000000001E-3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443200"/>
        <c:axId val="31581312"/>
      </c:barChart>
      <c:catAx>
        <c:axId val="31443200"/>
        <c:scaling>
          <c:orientation val="minMax"/>
        </c:scaling>
        <c:delete val="0"/>
        <c:axPos val="b"/>
        <c:majorTickMark val="out"/>
        <c:minorTickMark val="none"/>
        <c:tickLblPos val="nextTo"/>
        <c:crossAx val="31581312"/>
        <c:crosses val="autoZero"/>
        <c:auto val="1"/>
        <c:lblAlgn val="ctr"/>
        <c:lblOffset val="100"/>
        <c:noMultiLvlLbl val="0"/>
      </c:catAx>
      <c:valAx>
        <c:axId val="3158131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314432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041C2-0617-49AC-80F2-50BCE6F51A11}" type="datetimeFigureOut">
              <a:rPr lang="nl-BE" smtClean="0"/>
              <a:pPr/>
              <a:t>23/05/2013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E7394-9A63-4AB7-ADA9-C2EBCD67615A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82624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0009F-223F-465A-BB08-7587D3462A1B}" type="datetimeFigureOut">
              <a:rPr lang="nl-BE" smtClean="0"/>
              <a:pPr/>
              <a:t>23/05/2013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FCD2F-22AE-43C1-A8A9-BDC0019311DC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93971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FCD2F-22AE-43C1-A8A9-BDC0019311DC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FCD2F-22AE-43C1-A8A9-BDC0019311DC}" type="slidenum">
              <a:rPr lang="nl-BE" smtClean="0"/>
              <a:pPr/>
              <a:t>11</a:t>
            </a:fld>
            <a:endParaRPr lang="nl-B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FCD2F-22AE-43C1-A8A9-BDC0019311DC}" type="slidenum">
              <a:rPr lang="nl-BE" smtClean="0"/>
              <a:pPr/>
              <a:t>12</a:t>
            </a:fld>
            <a:endParaRPr lang="nl-B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FCD2F-22AE-43C1-A8A9-BDC0019311DC}" type="slidenum">
              <a:rPr lang="nl-BE" smtClean="0"/>
              <a:pPr/>
              <a:t>16</a:t>
            </a:fld>
            <a:endParaRPr lang="nl-B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FCD2F-22AE-43C1-A8A9-BDC0019311DC}" type="slidenum">
              <a:rPr lang="nl-BE" smtClean="0"/>
              <a:pPr/>
              <a:t>17</a:t>
            </a:fld>
            <a:endParaRPr lang="nl-B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FCD2F-22AE-43C1-A8A9-BDC0019311DC}" type="slidenum">
              <a:rPr lang="nl-BE" smtClean="0"/>
              <a:pPr/>
              <a:t>18</a:t>
            </a:fld>
            <a:endParaRPr lang="nl-B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FCD2F-22AE-43C1-A8A9-BDC0019311DC}" type="slidenum">
              <a:rPr lang="nl-BE" smtClean="0"/>
              <a:pPr/>
              <a:t>19</a:t>
            </a:fld>
            <a:endParaRPr lang="nl-B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FCD2F-22AE-43C1-A8A9-BDC0019311DC}" type="slidenum">
              <a:rPr lang="nl-BE" smtClean="0"/>
              <a:pPr/>
              <a:t>20</a:t>
            </a:fld>
            <a:endParaRPr lang="nl-B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FCD2F-22AE-43C1-A8A9-BDC0019311DC}" type="slidenum">
              <a:rPr lang="nl-BE" smtClean="0"/>
              <a:pPr/>
              <a:t>21</a:t>
            </a:fld>
            <a:endParaRPr lang="nl-B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FCD2F-22AE-43C1-A8A9-BDC0019311DC}" type="slidenum">
              <a:rPr lang="nl-BE" smtClean="0"/>
              <a:pPr/>
              <a:t>22</a:t>
            </a:fld>
            <a:endParaRPr lang="nl-B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FCD2F-22AE-43C1-A8A9-BDC0019311DC}" type="slidenum">
              <a:rPr lang="nl-BE" smtClean="0"/>
              <a:pPr/>
              <a:t>23</a:t>
            </a:fld>
            <a:endParaRPr lang="nl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FCD2F-22AE-43C1-A8A9-BDC0019311DC}" type="slidenum">
              <a:rPr lang="nl-BE" smtClean="0"/>
              <a:pPr/>
              <a:t>2</a:t>
            </a:fld>
            <a:endParaRPr lang="nl-B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FCD2F-22AE-43C1-A8A9-BDC0019311DC}" type="slidenum">
              <a:rPr lang="nl-BE" smtClean="0"/>
              <a:pPr/>
              <a:t>25</a:t>
            </a:fld>
            <a:endParaRPr lang="nl-B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FCD2F-22AE-43C1-A8A9-BDC0019311DC}" type="slidenum">
              <a:rPr lang="nl-BE" smtClean="0"/>
              <a:pPr/>
              <a:t>26</a:t>
            </a:fld>
            <a:endParaRPr lang="nl-B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FCD2F-22AE-43C1-A8A9-BDC0019311DC}" type="slidenum">
              <a:rPr lang="nl-BE" smtClean="0"/>
              <a:pPr/>
              <a:t>27</a:t>
            </a:fld>
            <a:endParaRPr lang="nl-B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FCD2F-22AE-43C1-A8A9-BDC0019311DC}" type="slidenum">
              <a:rPr lang="nl-BE" smtClean="0"/>
              <a:pPr/>
              <a:t>28</a:t>
            </a:fld>
            <a:endParaRPr lang="nl-B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FCD2F-22AE-43C1-A8A9-BDC0019311DC}" type="slidenum">
              <a:rPr lang="nl-BE" smtClean="0"/>
              <a:pPr/>
              <a:t>29</a:t>
            </a:fld>
            <a:endParaRPr lang="nl-B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FCD2F-22AE-43C1-A8A9-BDC0019311DC}" type="slidenum">
              <a:rPr lang="nl-BE" smtClean="0"/>
              <a:pPr/>
              <a:t>30</a:t>
            </a:fld>
            <a:endParaRPr lang="nl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FCD2F-22AE-43C1-A8A9-BDC0019311DC}" type="slidenum">
              <a:rPr lang="nl-BE" smtClean="0"/>
              <a:pPr/>
              <a:t>3</a:t>
            </a:fld>
            <a:endParaRPr lang="nl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FCD2F-22AE-43C1-A8A9-BDC0019311DC}" type="slidenum">
              <a:rPr lang="nl-BE" smtClean="0"/>
              <a:pPr/>
              <a:t>4</a:t>
            </a:fld>
            <a:endParaRPr lang="nl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FCD2F-22AE-43C1-A8A9-BDC0019311DC}" type="slidenum">
              <a:rPr lang="nl-BE" smtClean="0"/>
              <a:pPr/>
              <a:t>5</a:t>
            </a:fld>
            <a:endParaRPr lang="nl-B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FCD2F-22AE-43C1-A8A9-BDC0019311DC}" type="slidenum">
              <a:rPr lang="nl-BE" smtClean="0"/>
              <a:pPr/>
              <a:t>6</a:t>
            </a:fld>
            <a:endParaRPr lang="nl-B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FCD2F-22AE-43C1-A8A9-BDC0019311DC}" type="slidenum">
              <a:rPr lang="nl-BE" smtClean="0"/>
              <a:pPr/>
              <a:t>8</a:t>
            </a:fld>
            <a:endParaRPr lang="nl-B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FCD2F-22AE-43C1-A8A9-BDC0019311DC}" type="slidenum">
              <a:rPr lang="nl-BE" smtClean="0"/>
              <a:pPr/>
              <a:t>9</a:t>
            </a:fld>
            <a:endParaRPr lang="nl-B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FCD2F-22AE-43C1-A8A9-BDC0019311DC}" type="slidenum">
              <a:rPr lang="nl-BE" smtClean="0"/>
              <a:pPr/>
              <a:t>10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C291-805A-454C-A27D-AE2E2CD3BE3E}" type="datetimeFigureOut">
              <a:rPr lang="nl-BE" smtClean="0"/>
              <a:pPr/>
              <a:t>23/05/2013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EC34-BF13-430B-9AE1-CA44ACCC636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C291-805A-454C-A27D-AE2E2CD3BE3E}" type="datetimeFigureOut">
              <a:rPr lang="nl-BE" smtClean="0"/>
              <a:pPr/>
              <a:t>23/05/2013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EC34-BF13-430B-9AE1-CA44ACCC636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C291-805A-454C-A27D-AE2E2CD3BE3E}" type="datetimeFigureOut">
              <a:rPr lang="nl-BE" smtClean="0"/>
              <a:pPr/>
              <a:t>23/05/2013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EC34-BF13-430B-9AE1-CA44ACCC636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C291-805A-454C-A27D-AE2E2CD3BE3E}" type="datetimeFigureOut">
              <a:rPr lang="nl-BE" smtClean="0"/>
              <a:pPr/>
              <a:t>23/05/2013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EC34-BF13-430B-9AE1-CA44ACCC636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C291-805A-454C-A27D-AE2E2CD3BE3E}" type="datetimeFigureOut">
              <a:rPr lang="nl-BE" smtClean="0"/>
              <a:pPr/>
              <a:t>23/05/2013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EC34-BF13-430B-9AE1-CA44ACCC636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C291-805A-454C-A27D-AE2E2CD3BE3E}" type="datetimeFigureOut">
              <a:rPr lang="nl-BE" smtClean="0"/>
              <a:pPr/>
              <a:t>23/05/2013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EC34-BF13-430B-9AE1-CA44ACCC636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C291-805A-454C-A27D-AE2E2CD3BE3E}" type="datetimeFigureOut">
              <a:rPr lang="nl-BE" smtClean="0"/>
              <a:pPr/>
              <a:t>23/05/2013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EC34-BF13-430B-9AE1-CA44ACCC636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C291-805A-454C-A27D-AE2E2CD3BE3E}" type="datetimeFigureOut">
              <a:rPr lang="nl-BE" smtClean="0"/>
              <a:pPr/>
              <a:t>23/05/2013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EC34-BF13-430B-9AE1-CA44ACCC636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C291-805A-454C-A27D-AE2E2CD3BE3E}" type="datetimeFigureOut">
              <a:rPr lang="nl-BE" smtClean="0"/>
              <a:pPr/>
              <a:t>23/05/2013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EC34-BF13-430B-9AE1-CA44ACCC636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C291-805A-454C-A27D-AE2E2CD3BE3E}" type="datetimeFigureOut">
              <a:rPr lang="nl-BE" smtClean="0"/>
              <a:pPr/>
              <a:t>23/05/2013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EC34-BF13-430B-9AE1-CA44ACCC636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C291-805A-454C-A27D-AE2E2CD3BE3E}" type="datetimeFigureOut">
              <a:rPr lang="nl-BE" smtClean="0"/>
              <a:pPr/>
              <a:t>23/05/2013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EC34-BF13-430B-9AE1-CA44ACCC636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4C291-805A-454C-A27D-AE2E2CD3BE3E}" type="datetimeFigureOut">
              <a:rPr lang="nl-BE" smtClean="0"/>
              <a:pPr/>
              <a:t>23/05/2013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9EC34-BF13-430B-9AE1-CA44ACCC636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sz="5400" b="1" dirty="0" err="1" smtClean="0">
                <a:solidFill>
                  <a:srgbClr val="85A644"/>
                </a:solidFill>
              </a:rPr>
              <a:t>Kernoverleg</a:t>
            </a:r>
            <a:r>
              <a:rPr lang="fr-BE" sz="5400" b="1" dirty="0" smtClean="0">
                <a:solidFill>
                  <a:srgbClr val="85A644"/>
                </a:solidFill>
              </a:rPr>
              <a:t> </a:t>
            </a:r>
            <a:r>
              <a:rPr lang="fr-BE" sz="5400" b="1" dirty="0" err="1" smtClean="0">
                <a:solidFill>
                  <a:srgbClr val="85A644"/>
                </a:solidFill>
              </a:rPr>
              <a:t>Diversiteit</a:t>
            </a:r>
            <a:r>
              <a:rPr lang="fr-BE" sz="5400" b="1" dirty="0" smtClean="0">
                <a:solidFill>
                  <a:srgbClr val="85A644"/>
                </a:solidFill>
              </a:rPr>
              <a:t> </a:t>
            </a:r>
            <a:endParaRPr lang="nl-BE" sz="5400" b="1" dirty="0">
              <a:solidFill>
                <a:srgbClr val="85A644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9512" y="3284984"/>
            <a:ext cx="8784976" cy="3144412"/>
          </a:xfrm>
        </p:spPr>
        <p:txBody>
          <a:bodyPr>
            <a:normAutofit/>
          </a:bodyPr>
          <a:lstStyle/>
          <a:p>
            <a:r>
              <a:rPr lang="fr-BE" b="1" dirty="0" smtClean="0"/>
              <a:t>11 </a:t>
            </a:r>
            <a:r>
              <a:rPr lang="fr-BE" b="1" dirty="0" err="1" smtClean="0"/>
              <a:t>maart</a:t>
            </a:r>
            <a:r>
              <a:rPr lang="fr-BE" b="1" dirty="0" smtClean="0"/>
              <a:t> 2013</a:t>
            </a:r>
          </a:p>
          <a:p>
            <a:endParaRPr lang="fr-BE" b="1" dirty="0" smtClean="0"/>
          </a:p>
          <a:p>
            <a:r>
              <a:rPr lang="fr-BE" sz="3600" dirty="0" smtClean="0"/>
              <a:t>Lena De </a:t>
            </a:r>
            <a:r>
              <a:rPr lang="fr-BE" sz="3600" dirty="0" err="1" smtClean="0"/>
              <a:t>Meerleer</a:t>
            </a:r>
            <a:endParaRPr lang="fr-BE" sz="36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28604"/>
            <a:ext cx="1867013" cy="840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200" b="1" dirty="0" err="1" smtClean="0">
                <a:solidFill>
                  <a:schemeClr val="accent3">
                    <a:lumMod val="75000"/>
                  </a:schemeClr>
                </a:solidFill>
              </a:rPr>
              <a:t>Besluit</a:t>
            </a:r>
            <a:r>
              <a:rPr lang="fr-BE" sz="3200" b="1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fr-BE" sz="3200" b="1" dirty="0" err="1" smtClean="0">
                <a:solidFill>
                  <a:schemeClr val="accent3">
                    <a:lumMod val="75000"/>
                  </a:schemeClr>
                </a:solidFill>
              </a:rPr>
              <a:t>Etnisch-Culturele</a:t>
            </a:r>
            <a:r>
              <a:rPr lang="fr-BE" sz="3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BE" sz="3200" b="1" dirty="0" err="1" smtClean="0">
                <a:solidFill>
                  <a:schemeClr val="accent3">
                    <a:lumMod val="75000"/>
                  </a:schemeClr>
                </a:solidFill>
              </a:rPr>
              <a:t>Diversiteit</a:t>
            </a:r>
            <a:endParaRPr lang="nl-BE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VRT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haalt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streefcijfer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positieve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evolutie</a:t>
            </a:r>
            <a:endParaRPr lang="fr-B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Ketnet/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Canvas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ruim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boven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streefcijfer</a:t>
            </a:r>
            <a:endParaRPr lang="fr-B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Eén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net op de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grens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van de 5% </a:t>
            </a:r>
          </a:p>
          <a:p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‘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Ketnet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beste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leerling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van de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klas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’</a:t>
            </a:r>
          </a:p>
          <a:p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Non-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fictie</a:t>
            </a:r>
            <a:r>
              <a:rPr lang="fr-B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doet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het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beter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dan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Fictie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positieve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evolutie</a:t>
            </a:r>
            <a:endParaRPr lang="fr-B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71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l-BE" sz="5400" b="1" dirty="0" smtClean="0">
                <a:solidFill>
                  <a:schemeClr val="accent3">
                    <a:lumMod val="75000"/>
                  </a:schemeClr>
                </a:solidFill>
              </a:rPr>
              <a:t>Genderdiversiteit</a:t>
            </a:r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70038"/>
            <a:ext cx="7897024" cy="437924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en-US" i="1" dirty="0" smtClean="0"/>
          </a:p>
          <a:p>
            <a:pPr marL="514350" indent="-514350">
              <a:buNone/>
            </a:pPr>
            <a:r>
              <a:rPr lang="en-US" i="1" dirty="0" smtClean="0"/>
              <a:t>	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BHO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streefcijfer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voor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vertegenwoordiging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van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vrouwen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(33% in het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gehele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intern en extern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geproduceerde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tv-aanbod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uitgezonderd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programma-aankoop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514350" indent="-514350">
              <a:buNone/>
            </a:pP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</a:p>
          <a:p>
            <a:pPr marL="514350" indent="-514350">
              <a:buNone/>
            </a:pP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buNone/>
            </a:pP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 </a:t>
            </a:r>
            <a:endParaRPr lang="nl-B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251520" y="427038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44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Beheersovereenkomst</a:t>
            </a:r>
            <a:endParaRPr kumimoji="0" lang="nl-BE" sz="4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9921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Genderdiversiteit</a:t>
            </a:r>
            <a:r>
              <a:rPr kumimoji="0" lang="fr-B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% </a:t>
            </a:r>
            <a:r>
              <a:rPr kumimoji="0" lang="fr-B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vrouwelijke</a:t>
            </a:r>
            <a:r>
              <a:rPr kumimoji="0" lang="fr-B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B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actoren</a:t>
            </a:r>
            <a:r>
              <a:rPr kumimoji="0" lang="fr-B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B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algemeen</a:t>
            </a:r>
            <a:endParaRPr kumimoji="0" lang="fr-B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(2012)</a:t>
            </a:r>
            <a:endParaRPr kumimoji="0" lang="nl-BE" sz="24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Grafie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6253789"/>
              </p:ext>
            </p:extLst>
          </p:nvPr>
        </p:nvGraphicFramePr>
        <p:xfrm>
          <a:off x="1259632" y="1143000"/>
          <a:ext cx="704644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/>
          <p:nvPr/>
        </p:nvGraphicFramePr>
        <p:xfrm>
          <a:off x="683568" y="836712"/>
          <a:ext cx="806489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el 1"/>
          <p:cNvSpPr txBox="1">
            <a:spLocks/>
          </p:cNvSpPr>
          <p:nvPr/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Genderdiversiteit</a:t>
            </a:r>
            <a:r>
              <a:rPr kumimoji="0" lang="fr-B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% </a:t>
            </a:r>
            <a:r>
              <a:rPr kumimoji="0" lang="fr-B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vrouwelijke</a:t>
            </a:r>
            <a:r>
              <a:rPr kumimoji="0" lang="fr-B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B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actoren</a:t>
            </a:r>
            <a:r>
              <a:rPr kumimoji="0" lang="fr-B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B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algemeen</a:t>
            </a:r>
            <a:endParaRPr kumimoji="0" lang="fr-B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(2009-2011-2012)</a:t>
            </a:r>
            <a:endParaRPr kumimoji="0" lang="nl-BE" sz="24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135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2400" dirty="0" err="1">
                <a:solidFill>
                  <a:schemeClr val="accent3">
                    <a:lumMod val="75000"/>
                  </a:schemeClr>
                </a:solidFill>
              </a:rPr>
              <a:t>Genderdiversiteit</a:t>
            </a:r>
            <a:r>
              <a:rPr lang="fr-BE" sz="2400" dirty="0">
                <a:solidFill>
                  <a:schemeClr val="accent3">
                    <a:lumMod val="75000"/>
                  </a:schemeClr>
                </a:solidFill>
              </a:rPr>
              <a:t>: % </a:t>
            </a:r>
            <a:r>
              <a:rPr lang="fr-BE" sz="2400" dirty="0" err="1">
                <a:solidFill>
                  <a:schemeClr val="accent3">
                    <a:lumMod val="75000"/>
                  </a:schemeClr>
                </a:solidFill>
              </a:rPr>
              <a:t>vrouwelijke</a:t>
            </a:r>
            <a:r>
              <a:rPr lang="fr-B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BE" sz="2400" dirty="0" err="1">
                <a:solidFill>
                  <a:schemeClr val="accent3">
                    <a:lumMod val="75000"/>
                  </a:schemeClr>
                </a:solidFill>
              </a:rPr>
              <a:t>actoren</a:t>
            </a:r>
            <a:r>
              <a:rPr lang="fr-B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BE" sz="2400" dirty="0" err="1" smtClean="0">
                <a:solidFill>
                  <a:schemeClr val="accent3">
                    <a:lumMod val="75000"/>
                  </a:schemeClr>
                </a:solidFill>
              </a:rPr>
              <a:t>nieuws</a:t>
            </a:r>
            <a:r>
              <a:rPr lang="fr-BE" sz="2400" dirty="0" smtClean="0">
                <a:solidFill>
                  <a:schemeClr val="accent3">
                    <a:lumMod val="75000"/>
                  </a:schemeClr>
                </a:solidFill>
              </a:rPr>
              <a:t> en </a:t>
            </a:r>
            <a:r>
              <a:rPr lang="fr-BE" sz="2400" dirty="0" err="1" smtClean="0">
                <a:solidFill>
                  <a:schemeClr val="accent3">
                    <a:lumMod val="75000"/>
                  </a:schemeClr>
                </a:solidFill>
              </a:rPr>
              <a:t>duiding</a:t>
            </a:r>
            <a:endParaRPr lang="nl-BE" sz="2400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096034"/>
              </p:ext>
            </p:extLst>
          </p:nvPr>
        </p:nvGraphicFramePr>
        <p:xfrm>
          <a:off x="683568" y="1556792"/>
          <a:ext cx="7859216" cy="427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4645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200" b="1" dirty="0" err="1" smtClean="0">
                <a:solidFill>
                  <a:schemeClr val="accent3">
                    <a:lumMod val="75000"/>
                  </a:schemeClr>
                </a:solidFill>
              </a:rPr>
              <a:t>Besluit</a:t>
            </a:r>
            <a:r>
              <a:rPr lang="fr-BE" sz="3200" b="1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fr-BE" sz="3200" b="1" dirty="0" err="1" smtClean="0">
                <a:solidFill>
                  <a:schemeClr val="accent3">
                    <a:lumMod val="75000"/>
                  </a:schemeClr>
                </a:solidFill>
              </a:rPr>
              <a:t>Gender-diversiteit</a:t>
            </a:r>
            <a:endParaRPr lang="nl-BE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VRT (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alles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samen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haalt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streefcijfer</a:t>
            </a:r>
            <a:endParaRPr lang="fr-B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Eén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en Ketnet (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ruim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boven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33%</a:t>
            </a:r>
          </a:p>
          <a:p>
            <a:pPr lvl="1"/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Canvas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ruim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eronder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geen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verbetering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merkbaar</a:t>
            </a:r>
            <a:endParaRPr lang="fr-B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Fictie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doet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het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beter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dan Non-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Fictie</a:t>
            </a:r>
            <a:endParaRPr lang="fr-B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0695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nl-BE" sz="4800" b="1" dirty="0" smtClean="0">
                <a:solidFill>
                  <a:schemeClr val="accent3">
                    <a:lumMod val="75000"/>
                  </a:schemeClr>
                </a:solidFill>
              </a:rPr>
              <a:t>Leeftijddiversiteit</a:t>
            </a:r>
            <a:endParaRPr lang="nl-BE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fr-BE" sz="2400" dirty="0" err="1" smtClean="0">
                <a:solidFill>
                  <a:schemeClr val="accent3">
                    <a:lumMod val="75000"/>
                  </a:schemeClr>
                </a:solidFill>
              </a:rPr>
              <a:t>Leeftijddiversiteit</a:t>
            </a:r>
            <a:r>
              <a:rPr lang="fr-BE" sz="2400" dirty="0" smtClean="0">
                <a:solidFill>
                  <a:schemeClr val="accent3">
                    <a:lumMod val="75000"/>
                  </a:schemeClr>
                </a:solidFill>
              </a:rPr>
              <a:t>: totale </a:t>
            </a:r>
            <a:r>
              <a:rPr lang="fr-BE" sz="2400" dirty="0" err="1" smtClean="0">
                <a:solidFill>
                  <a:schemeClr val="accent3">
                    <a:lumMod val="75000"/>
                  </a:schemeClr>
                </a:solidFill>
              </a:rPr>
              <a:t>aanbod</a:t>
            </a:r>
            <a:r>
              <a:rPr lang="fr-BE" sz="2400" dirty="0" smtClean="0">
                <a:solidFill>
                  <a:schemeClr val="accent3">
                    <a:lumMod val="75000"/>
                  </a:schemeClr>
                </a:solidFill>
              </a:rPr>
              <a:t> % (2012)</a:t>
            </a:r>
            <a:endParaRPr lang="nl-BE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Grafiek 3"/>
          <p:cNvGraphicFramePr/>
          <p:nvPr>
            <p:extLst>
              <p:ext uri="{D42A27DB-BD31-4B8C-83A1-F6EECF244321}">
                <p14:modId xmlns:p14="http://schemas.microsoft.com/office/powerpoint/2010/main" val="3202341085"/>
              </p:ext>
            </p:extLst>
          </p:nvPr>
        </p:nvGraphicFramePr>
        <p:xfrm>
          <a:off x="755576" y="1500187"/>
          <a:ext cx="7632848" cy="47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200" b="1" dirty="0" err="1" smtClean="0">
                <a:solidFill>
                  <a:schemeClr val="accent3">
                    <a:lumMod val="75000"/>
                  </a:schemeClr>
                </a:solidFill>
              </a:rPr>
              <a:t>Besluit</a:t>
            </a:r>
            <a:r>
              <a:rPr lang="fr-BE" sz="3200" b="1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fr-BE" sz="3200" b="1" dirty="0" err="1" smtClean="0">
                <a:solidFill>
                  <a:schemeClr val="accent3">
                    <a:lumMod val="75000"/>
                  </a:schemeClr>
                </a:solidFill>
              </a:rPr>
              <a:t>Leeftijdsdiversiteit</a:t>
            </a:r>
            <a:endParaRPr lang="nl-BE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lijn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voor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eerdere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edities</a:t>
            </a:r>
            <a:endParaRPr lang="fr-B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Aandeel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min 18-jarigen en 65-plussers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blijft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laag</a:t>
            </a:r>
            <a:endParaRPr lang="fr-B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1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2829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514350" indent="-514350"/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Welkom</a:t>
            </a:r>
          </a:p>
          <a:p>
            <a:pPr marL="514350" indent="-514350"/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Monitor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Diversiteit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2012</a:t>
            </a:r>
          </a:p>
          <a:p>
            <a:pPr marL="514350" indent="-514350"/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Diversiteitstrofee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jury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eerste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editie</a:t>
            </a:r>
            <a:endParaRPr lang="fr-B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/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Drink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251520" y="427038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Agenda</a:t>
            </a:r>
            <a:endParaRPr kumimoji="0" lang="nl-BE" sz="4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6757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nl-BE" sz="4800" b="1" dirty="0" smtClean="0">
                <a:solidFill>
                  <a:schemeClr val="accent3">
                    <a:lumMod val="75000"/>
                  </a:schemeClr>
                </a:solidFill>
              </a:rPr>
              <a:t>Diversiteit naar </a:t>
            </a:r>
          </a:p>
          <a:p>
            <a:pPr algn="ctr">
              <a:buNone/>
            </a:pPr>
            <a:r>
              <a:rPr lang="nl-BE" sz="4800" b="1" dirty="0" smtClean="0">
                <a:solidFill>
                  <a:schemeClr val="accent3">
                    <a:lumMod val="75000"/>
                  </a:schemeClr>
                </a:solidFill>
              </a:rPr>
              <a:t>Handicap</a:t>
            </a:r>
            <a:endParaRPr lang="nl-BE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692696"/>
          </a:xfrm>
        </p:spPr>
        <p:txBody>
          <a:bodyPr>
            <a:noAutofit/>
          </a:bodyPr>
          <a:lstStyle/>
          <a:p>
            <a:r>
              <a:rPr lang="fr-BE" sz="2400" dirty="0" smtClean="0">
                <a:solidFill>
                  <a:schemeClr val="accent3">
                    <a:lumMod val="75000"/>
                  </a:schemeClr>
                </a:solidFill>
              </a:rPr>
              <a:t>Handicap % (2012)</a:t>
            </a:r>
            <a:br>
              <a:rPr lang="fr-BE" sz="24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nl-BE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9036971"/>
              </p:ext>
            </p:extLst>
          </p:nvPr>
        </p:nvGraphicFramePr>
        <p:xfrm>
          <a:off x="1043608" y="1124744"/>
          <a:ext cx="655272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583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fr-BE" sz="2400" dirty="0" smtClean="0">
                <a:solidFill>
                  <a:schemeClr val="accent3">
                    <a:lumMod val="75000"/>
                  </a:schemeClr>
                </a:solidFill>
              </a:rPr>
              <a:t>Handicap: </a:t>
            </a:r>
            <a:r>
              <a:rPr lang="fr-BE" sz="2400" dirty="0" err="1" smtClean="0">
                <a:solidFill>
                  <a:schemeClr val="accent3">
                    <a:lumMod val="75000"/>
                  </a:schemeClr>
                </a:solidFill>
              </a:rPr>
              <a:t>Evolutie</a:t>
            </a:r>
            <a:r>
              <a:rPr lang="fr-BE" sz="2400" dirty="0" smtClean="0">
                <a:solidFill>
                  <a:schemeClr val="accent3">
                    <a:lumMod val="75000"/>
                  </a:schemeClr>
                </a:solidFill>
              </a:rPr>
              <a:t> (2009 -2011-2012)</a:t>
            </a:r>
            <a:br>
              <a:rPr lang="fr-BE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BE" sz="2400" dirty="0" smtClean="0">
                <a:solidFill>
                  <a:schemeClr val="accent3">
                    <a:lumMod val="75000"/>
                  </a:schemeClr>
                </a:solidFill>
              </a:rPr>
              <a:t>2009: N=2096, 2011: N=1757, 2012: N=6457</a:t>
            </a:r>
            <a:endParaRPr lang="nl-BE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7" name="Grafiek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2710134"/>
              </p:ext>
            </p:extLst>
          </p:nvPr>
        </p:nvGraphicFramePr>
        <p:xfrm>
          <a:off x="683568" y="1556792"/>
          <a:ext cx="756084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380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200" b="1" dirty="0" err="1" smtClean="0">
                <a:solidFill>
                  <a:schemeClr val="accent3">
                    <a:lumMod val="75000"/>
                  </a:schemeClr>
                </a:solidFill>
              </a:rPr>
              <a:t>Besluit</a:t>
            </a:r>
            <a:r>
              <a:rPr lang="fr-BE" sz="3200" b="1" dirty="0" smtClean="0">
                <a:solidFill>
                  <a:schemeClr val="accent3">
                    <a:lumMod val="75000"/>
                  </a:schemeClr>
                </a:solidFill>
              </a:rPr>
              <a:t>: Handicap</a:t>
            </a:r>
            <a:endParaRPr lang="nl-BE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Geen</a:t>
            </a:r>
            <a:r>
              <a:rPr lang="fr-BE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toename</a:t>
            </a:r>
            <a:r>
              <a:rPr lang="fr-BE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tov</a:t>
            </a:r>
            <a:r>
              <a:rPr lang="fr-BE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vorige</a:t>
            </a:r>
            <a:r>
              <a:rPr lang="fr-BE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edities</a:t>
            </a:r>
            <a:endParaRPr lang="fr-BE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Eén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kent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editie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na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editie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een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kleine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toename</a:t>
            </a:r>
            <a:endParaRPr lang="fr-B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Ketnet en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Canvas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geen</a:t>
            </a:r>
            <a:r>
              <a:rPr lang="fr-B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stabiel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patroon</a:t>
            </a:r>
            <a:endParaRPr lang="fr-B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endParaRPr lang="fr-B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None/>
            </a:pP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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Algemeen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: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Weinig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personen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 (64) met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een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 handicap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zichtbaar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 op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televisie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. </a:t>
            </a:r>
            <a:endParaRPr lang="fr-B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61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b="1" dirty="0" err="1" smtClean="0">
                <a:solidFill>
                  <a:schemeClr val="accent3">
                    <a:lumMod val="75000"/>
                  </a:schemeClr>
                </a:solidFill>
              </a:rPr>
              <a:t>Aanbevelingen</a:t>
            </a:r>
            <a:r>
              <a:rPr lang="fr-BE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BE" b="1" dirty="0" err="1" smtClean="0">
                <a:solidFill>
                  <a:schemeClr val="accent3">
                    <a:lumMod val="75000"/>
                  </a:schemeClr>
                </a:solidFill>
              </a:rPr>
              <a:t>stuurgroep</a:t>
            </a:r>
            <a:r>
              <a:rPr lang="fr-BE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BE" b="1" smtClean="0">
                <a:solidFill>
                  <a:schemeClr val="accent3">
                    <a:lumMod val="75000"/>
                  </a:schemeClr>
                </a:solidFill>
              </a:rPr>
              <a:t>diversiteit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41168"/>
          </a:xfrm>
        </p:spPr>
        <p:txBody>
          <a:bodyPr>
            <a:noAutofit/>
          </a:bodyPr>
          <a:lstStyle/>
          <a:p>
            <a:r>
              <a:rPr lang="nl-BE" sz="2400" dirty="0" smtClean="0"/>
              <a:t>Structureel diversiteitsparameters opnemen in programmabriefings</a:t>
            </a:r>
          </a:p>
          <a:p>
            <a:r>
              <a:rPr lang="nl-BE" sz="2400" dirty="0" smtClean="0"/>
              <a:t>Lanceren van een breed entertainmentprogramma à la The Voice, </a:t>
            </a:r>
            <a:r>
              <a:rPr lang="nl-BE" sz="2400" dirty="0" err="1" smtClean="0"/>
              <a:t>Belgium’s</a:t>
            </a:r>
            <a:r>
              <a:rPr lang="nl-BE" sz="2400" dirty="0" smtClean="0"/>
              <a:t> </a:t>
            </a:r>
            <a:r>
              <a:rPr lang="nl-BE" sz="2400" dirty="0" err="1" smtClean="0"/>
              <a:t>got</a:t>
            </a:r>
            <a:r>
              <a:rPr lang="nl-BE" sz="2400" dirty="0" smtClean="0"/>
              <a:t> talent… (zowel goed voor bereik als diversiteit in de inhoud).</a:t>
            </a:r>
          </a:p>
          <a:p>
            <a:r>
              <a:rPr lang="nl-BE" sz="2400" dirty="0" smtClean="0"/>
              <a:t>Aandacht voor meer vrouwen in non-fictie door het op punt stellen van de </a:t>
            </a:r>
            <a:r>
              <a:rPr lang="nl-BE" sz="2400" dirty="0" err="1" smtClean="0"/>
              <a:t>expertendatabank</a:t>
            </a:r>
            <a:r>
              <a:rPr lang="nl-BE" sz="2400" dirty="0"/>
              <a:t>.</a:t>
            </a:r>
            <a:endParaRPr lang="nl-BE" sz="2400" dirty="0" smtClean="0"/>
          </a:p>
          <a:p>
            <a:r>
              <a:rPr lang="nl-BE" sz="2400" dirty="0" smtClean="0"/>
              <a:t>Om perceptie te beïnvloeden: meer vrouwelijke schermgezichten en nieuwe Vlamingen als schermgezicht (Presentatoren).</a:t>
            </a:r>
          </a:p>
          <a:p>
            <a:r>
              <a:rPr lang="nl-BE" sz="2400" dirty="0" smtClean="0"/>
              <a:t>Meer aandacht voor jongeren, senioren en personen met een handicap. </a:t>
            </a:r>
          </a:p>
        </p:txBody>
      </p:sp>
    </p:spTree>
    <p:extLst>
      <p:ext uri="{BB962C8B-B14F-4D97-AF65-F5344CB8AC3E}">
        <p14:creationId xmlns:p14="http://schemas.microsoft.com/office/powerpoint/2010/main" val="36720289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sz="5400" b="1" dirty="0" err="1" smtClean="0">
                <a:solidFill>
                  <a:srgbClr val="85A644"/>
                </a:solidFill>
              </a:rPr>
              <a:t>Diversiteitstrofee</a:t>
            </a:r>
            <a:r>
              <a:rPr lang="fr-BE" sz="5400" b="1" dirty="0" smtClean="0">
                <a:solidFill>
                  <a:srgbClr val="85A644"/>
                </a:solidFill>
              </a:rPr>
              <a:t> 2013</a:t>
            </a:r>
            <a:endParaRPr lang="nl-BE" sz="5400" b="1" dirty="0">
              <a:solidFill>
                <a:srgbClr val="85A644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9512" y="3284984"/>
            <a:ext cx="8784976" cy="3144412"/>
          </a:xfrm>
        </p:spPr>
        <p:txBody>
          <a:bodyPr>
            <a:normAutofit/>
          </a:bodyPr>
          <a:lstStyle/>
          <a:p>
            <a:r>
              <a:rPr lang="fr-BE" b="1" dirty="0" smtClean="0"/>
              <a:t>Jury </a:t>
            </a:r>
            <a:r>
              <a:rPr lang="fr-BE" b="1" dirty="0" err="1" smtClean="0"/>
              <a:t>eerste</a:t>
            </a:r>
            <a:r>
              <a:rPr lang="fr-BE" b="1" dirty="0" smtClean="0"/>
              <a:t> </a:t>
            </a:r>
            <a:r>
              <a:rPr lang="fr-BE" b="1" dirty="0" err="1" smtClean="0"/>
              <a:t>editie</a:t>
            </a:r>
            <a:endParaRPr lang="fr-BE" b="1" dirty="0" smtClean="0"/>
          </a:p>
          <a:p>
            <a:endParaRPr lang="fr-BE" b="1" dirty="0" smtClean="0"/>
          </a:p>
          <a:p>
            <a:r>
              <a:rPr lang="fr-BE" sz="1800" dirty="0" err="1" smtClean="0"/>
              <a:t>Minderhedenforum</a:t>
            </a:r>
            <a:endParaRPr lang="fr-BE" sz="1800" dirty="0" smtClean="0"/>
          </a:p>
          <a:p>
            <a:r>
              <a:rPr lang="fr-BE" sz="1800" dirty="0" err="1" smtClean="0"/>
              <a:t>Vrouwenraad</a:t>
            </a:r>
            <a:endParaRPr lang="fr-BE" sz="1800" dirty="0" smtClean="0"/>
          </a:p>
          <a:p>
            <a:r>
              <a:rPr lang="fr-BE" sz="1800" dirty="0" err="1" smtClean="0"/>
              <a:t>Ouderenraad</a:t>
            </a:r>
            <a:endParaRPr lang="fr-BE" sz="1800" dirty="0" smtClean="0"/>
          </a:p>
          <a:p>
            <a:r>
              <a:rPr lang="fr-BE" sz="1800" dirty="0" err="1"/>
              <a:t>Ç</a:t>
            </a:r>
            <a:r>
              <a:rPr lang="fr-BE" sz="1800" dirty="0" err="1" smtClean="0"/>
              <a:t>avaria</a:t>
            </a:r>
            <a:endParaRPr lang="fr-BE" sz="1800" dirty="0" smtClean="0"/>
          </a:p>
          <a:p>
            <a:r>
              <a:rPr lang="fr-BE" sz="1800" dirty="0" smtClean="0"/>
              <a:t>GRIP</a:t>
            </a:r>
          </a:p>
          <a:p>
            <a:endParaRPr lang="fr-BE" sz="18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28604"/>
            <a:ext cx="1867013" cy="840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7930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Uitzending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2012</a:t>
            </a:r>
          </a:p>
          <a:p>
            <a:pPr marL="514350" indent="-514350"/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Eigen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productie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VRT</a:t>
            </a:r>
          </a:p>
          <a:p>
            <a:pPr marL="514350" indent="-514350"/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categorieën</a:t>
            </a:r>
            <a:endParaRPr lang="fr-B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/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Ingezonden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door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Productie</a:t>
            </a:r>
            <a:endParaRPr lang="fr-B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/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Voorselectie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Cel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diversiteit</a:t>
            </a:r>
            <a:endParaRPr lang="fr-B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/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Inclusie</a:t>
            </a:r>
            <a:endParaRPr lang="fr-B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/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Liefst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unaniem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stemmen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als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het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moet</a:t>
            </a:r>
            <a:endParaRPr lang="fr-B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251520" y="427038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Uitgangspunten</a:t>
            </a:r>
            <a:endParaRPr kumimoji="0" lang="nl-BE" sz="4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8212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514350" indent="-514350"/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Junior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Eurosong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Mai-Li</a:t>
            </a:r>
          </a:p>
          <a:p>
            <a:pPr marL="514350" indent="-514350"/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Ketnet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Kingsize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montage</a:t>
            </a:r>
          </a:p>
          <a:p>
            <a:pPr marL="514350" indent="-514350"/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Het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Rode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Lopertje</a:t>
            </a:r>
            <a:endParaRPr lang="fr-B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/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fr-B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mgekeerde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Show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251520" y="427038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Categorie</a:t>
            </a:r>
            <a:r>
              <a:rPr kumimoji="0" lang="fr-B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Jong</a:t>
            </a:r>
            <a:endParaRPr kumimoji="0" lang="nl-BE" sz="4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6420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nl-BE" dirty="0"/>
              <a:t>R1 </a:t>
            </a:r>
            <a:r>
              <a:rPr lang="nl-BE" dirty="0" err="1"/>
              <a:t>Hautekiet</a:t>
            </a:r>
            <a:endParaRPr lang="nl-BE" dirty="0"/>
          </a:p>
          <a:p>
            <a:r>
              <a:rPr lang="nl-BE" dirty="0"/>
              <a:t>R2 </a:t>
            </a:r>
            <a:r>
              <a:rPr lang="nl-BE" dirty="0" smtClean="0"/>
              <a:t>Plaat </a:t>
            </a:r>
            <a:r>
              <a:rPr lang="nl-BE" dirty="0" err="1"/>
              <a:t>P</a:t>
            </a:r>
            <a:r>
              <a:rPr lang="nl-BE" dirty="0" err="1" smtClean="0"/>
              <a:t>référé</a:t>
            </a:r>
            <a:endParaRPr lang="nl-BE" dirty="0"/>
          </a:p>
          <a:p>
            <a:r>
              <a:rPr lang="nl-BE" dirty="0" err="1"/>
              <a:t>Klara</a:t>
            </a:r>
            <a:r>
              <a:rPr lang="nl-BE" dirty="0"/>
              <a:t> </a:t>
            </a:r>
            <a:r>
              <a:rPr lang="nl-BE" dirty="0" smtClean="0"/>
              <a:t>Babel: </a:t>
            </a:r>
            <a:r>
              <a:rPr lang="nl-BE" dirty="0"/>
              <a:t>Bo </a:t>
            </a:r>
            <a:r>
              <a:rPr lang="nl-BE" dirty="0" err="1"/>
              <a:t>Coolsaet</a:t>
            </a:r>
            <a:endParaRPr lang="nl-BE" dirty="0"/>
          </a:p>
          <a:p>
            <a:r>
              <a:rPr lang="nl-BE" dirty="0"/>
              <a:t>MNM </a:t>
            </a:r>
            <a:r>
              <a:rPr lang="nl-BE" dirty="0" err="1"/>
              <a:t>G</a:t>
            </a:r>
            <a:r>
              <a:rPr lang="nl-BE" dirty="0" err="1" smtClean="0"/>
              <a:t>eneration</a:t>
            </a:r>
            <a:r>
              <a:rPr lang="nl-BE" dirty="0" smtClean="0"/>
              <a:t> M: </a:t>
            </a:r>
            <a:r>
              <a:rPr lang="nl-BE" dirty="0" err="1"/>
              <a:t>Kamal</a:t>
            </a:r>
            <a:r>
              <a:rPr lang="nl-BE" dirty="0"/>
              <a:t> en Karolien </a:t>
            </a:r>
            <a:r>
              <a:rPr lang="nl-BE" dirty="0" err="1"/>
              <a:t>Debecker</a:t>
            </a:r>
            <a:endParaRPr lang="nl-BE" dirty="0"/>
          </a:p>
          <a:p>
            <a:r>
              <a:rPr lang="nl-BE" dirty="0"/>
              <a:t>MNM Planeet De </a:t>
            </a:r>
            <a:r>
              <a:rPr lang="nl-BE" dirty="0" smtClean="0"/>
              <a:t>Cock: </a:t>
            </a:r>
            <a:r>
              <a:rPr lang="nl-BE" dirty="0"/>
              <a:t>William </a:t>
            </a:r>
            <a:r>
              <a:rPr lang="nl-BE" dirty="0" err="1"/>
              <a:t>Boeva</a:t>
            </a:r>
            <a:endParaRPr lang="nl-B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251520" y="427038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Categorie</a:t>
            </a:r>
            <a:r>
              <a:rPr kumimoji="0" lang="fr-B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Radio</a:t>
            </a:r>
            <a:endParaRPr kumimoji="0" lang="nl-BE" sz="4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3279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nl-BE" dirty="0" err="1"/>
              <a:t>Reyers</a:t>
            </a:r>
            <a:r>
              <a:rPr lang="nl-BE" dirty="0"/>
              <a:t> Laat</a:t>
            </a:r>
          </a:p>
          <a:p>
            <a:r>
              <a:rPr lang="nl-BE" dirty="0" err="1" smtClean="0"/>
              <a:t>Karrewiet</a:t>
            </a:r>
            <a:r>
              <a:rPr lang="nl-BE" dirty="0" smtClean="0"/>
              <a:t>: montage</a:t>
            </a:r>
            <a:endParaRPr lang="nl-BE" dirty="0"/>
          </a:p>
          <a:p>
            <a:r>
              <a:rPr lang="nl-BE" dirty="0"/>
              <a:t>Clip </a:t>
            </a:r>
            <a:r>
              <a:rPr lang="nl-BE" dirty="0" smtClean="0"/>
              <a:t>De Zevende Dag</a:t>
            </a:r>
            <a:endParaRPr lang="nl-BE" dirty="0"/>
          </a:p>
          <a:p>
            <a:r>
              <a:rPr lang="nl-BE" dirty="0"/>
              <a:t>Nieuws: straatinterview </a:t>
            </a:r>
            <a:r>
              <a:rPr lang="nl-BE" dirty="0" smtClean="0"/>
              <a:t>bij gemeenteraadsverkiezingen Antwerpen</a:t>
            </a:r>
            <a:endParaRPr lang="nl-BE" dirty="0"/>
          </a:p>
          <a:p>
            <a:r>
              <a:rPr lang="nl-BE" dirty="0"/>
              <a:t>Nieuws: </a:t>
            </a:r>
            <a:r>
              <a:rPr lang="nl-BE" dirty="0" err="1"/>
              <a:t>Dr</a:t>
            </a:r>
            <a:r>
              <a:rPr lang="nl-BE" dirty="0"/>
              <a:t> </a:t>
            </a:r>
            <a:r>
              <a:rPr lang="nl-BE" dirty="0" err="1" smtClean="0"/>
              <a:t>Azermai</a:t>
            </a:r>
            <a:r>
              <a:rPr lang="nl-BE" dirty="0" smtClean="0"/>
              <a:t> </a:t>
            </a:r>
            <a:r>
              <a:rPr lang="nl-BE" dirty="0"/>
              <a:t>over dementie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251520" y="427038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Categorie</a:t>
            </a:r>
            <a:r>
              <a:rPr kumimoji="0" lang="fr-B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Nieuws</a:t>
            </a:r>
            <a:endParaRPr kumimoji="0" lang="nl-BE" sz="4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3338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sz="5400" b="1" dirty="0" smtClean="0">
                <a:solidFill>
                  <a:srgbClr val="85A644"/>
                </a:solidFill>
              </a:rPr>
              <a:t>Monitor </a:t>
            </a:r>
            <a:r>
              <a:rPr lang="fr-BE" sz="5400" b="1" dirty="0" err="1" smtClean="0">
                <a:solidFill>
                  <a:srgbClr val="85A644"/>
                </a:solidFill>
              </a:rPr>
              <a:t>Diversiteit</a:t>
            </a:r>
            <a:r>
              <a:rPr lang="fr-BE" sz="5400" b="1" dirty="0" smtClean="0">
                <a:solidFill>
                  <a:srgbClr val="85A644"/>
                </a:solidFill>
              </a:rPr>
              <a:t> 2012</a:t>
            </a:r>
            <a:endParaRPr lang="nl-BE" sz="5400" b="1" dirty="0">
              <a:solidFill>
                <a:srgbClr val="85A644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9512" y="3284984"/>
            <a:ext cx="8784976" cy="3144412"/>
          </a:xfrm>
        </p:spPr>
        <p:txBody>
          <a:bodyPr>
            <a:normAutofit lnSpcReduction="10000"/>
          </a:bodyPr>
          <a:lstStyle/>
          <a:p>
            <a:r>
              <a:rPr lang="fr-BE" b="1" dirty="0" err="1" smtClean="0"/>
              <a:t>Een</a:t>
            </a:r>
            <a:r>
              <a:rPr lang="fr-BE" b="1" dirty="0" smtClean="0"/>
              <a:t> </a:t>
            </a:r>
            <a:r>
              <a:rPr lang="fr-BE" b="1" dirty="0" err="1" smtClean="0"/>
              <a:t>kwantitatieve</a:t>
            </a:r>
            <a:r>
              <a:rPr lang="fr-BE" b="1" dirty="0" smtClean="0"/>
              <a:t> </a:t>
            </a:r>
            <a:r>
              <a:rPr lang="fr-BE" b="1" dirty="0" err="1" smtClean="0"/>
              <a:t>studie</a:t>
            </a:r>
            <a:r>
              <a:rPr lang="fr-BE" b="1" dirty="0" smtClean="0"/>
              <a:t> </a:t>
            </a:r>
            <a:r>
              <a:rPr lang="fr-BE" b="1" dirty="0" err="1" smtClean="0"/>
              <a:t>naar</a:t>
            </a:r>
            <a:r>
              <a:rPr lang="fr-BE" b="1" dirty="0" smtClean="0"/>
              <a:t> de </a:t>
            </a:r>
            <a:r>
              <a:rPr lang="fr-BE" b="1" dirty="0" err="1" smtClean="0"/>
              <a:t>zichtbaarheid</a:t>
            </a:r>
            <a:r>
              <a:rPr lang="fr-BE" b="1" dirty="0" smtClean="0"/>
              <a:t> van </a:t>
            </a:r>
            <a:r>
              <a:rPr lang="fr-BE" b="1" dirty="0" err="1" smtClean="0"/>
              <a:t>diversiteit</a:t>
            </a:r>
            <a:r>
              <a:rPr lang="fr-BE" b="1" dirty="0" smtClean="0"/>
              <a:t> op </a:t>
            </a:r>
            <a:r>
              <a:rPr lang="fr-BE" b="1" dirty="0" err="1" smtClean="0"/>
              <a:t>het</a:t>
            </a:r>
            <a:r>
              <a:rPr lang="fr-BE" b="1" dirty="0" smtClean="0"/>
              <a:t> </a:t>
            </a:r>
            <a:r>
              <a:rPr lang="fr-BE" b="1" dirty="0" err="1" smtClean="0"/>
              <a:t>scherm</a:t>
            </a:r>
            <a:endParaRPr lang="fr-BE" b="1" dirty="0" smtClean="0"/>
          </a:p>
          <a:p>
            <a:endParaRPr lang="fr-BE" b="1" dirty="0" smtClean="0"/>
          </a:p>
          <a:p>
            <a:r>
              <a:rPr lang="fr-BE" sz="1800" dirty="0" smtClean="0"/>
              <a:t>Knut De Swert (</a:t>
            </a:r>
            <a:r>
              <a:rPr lang="fr-BE" sz="1800" dirty="0" err="1" smtClean="0"/>
              <a:t>UvA</a:t>
            </a:r>
            <a:r>
              <a:rPr lang="fr-BE" sz="1800" dirty="0" smtClean="0"/>
              <a:t>)</a:t>
            </a:r>
          </a:p>
          <a:p>
            <a:r>
              <a:rPr lang="fr-BE" sz="1800" dirty="0" smtClean="0"/>
              <a:t>Anne Hardy (UA)</a:t>
            </a:r>
          </a:p>
          <a:p>
            <a:r>
              <a:rPr lang="fr-BE" sz="1800" dirty="0" smtClean="0"/>
              <a:t>Marc Hooghe (KUL)</a:t>
            </a:r>
          </a:p>
          <a:p>
            <a:r>
              <a:rPr lang="fr-BE" sz="1800" dirty="0" smtClean="0"/>
              <a:t>Debby Vos (UA)</a:t>
            </a:r>
          </a:p>
          <a:p>
            <a:r>
              <a:rPr lang="fr-BE" sz="1800" dirty="0" smtClean="0"/>
              <a:t>Stefaan Walgrave (UA)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28604"/>
            <a:ext cx="1867013" cy="840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160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nl-BE" dirty="0" smtClean="0"/>
              <a:t>Iedereen Beroemd: Kristien </a:t>
            </a:r>
            <a:r>
              <a:rPr lang="nl-BE" dirty="0"/>
              <a:t>Maes en </a:t>
            </a:r>
            <a:r>
              <a:rPr lang="nl-BE" dirty="0" err="1"/>
              <a:t>Gama</a:t>
            </a:r>
            <a:r>
              <a:rPr lang="nl-BE" dirty="0"/>
              <a:t> </a:t>
            </a:r>
            <a:r>
              <a:rPr lang="nl-BE" dirty="0" err="1"/>
              <a:t>Putra</a:t>
            </a:r>
            <a:endParaRPr lang="nl-BE" dirty="0"/>
          </a:p>
          <a:p>
            <a:r>
              <a:rPr lang="nl-BE" dirty="0" smtClean="0"/>
              <a:t>Iedereen Beroemd: </a:t>
            </a:r>
            <a:r>
              <a:rPr lang="nl-BE" dirty="0"/>
              <a:t>de </a:t>
            </a:r>
            <a:r>
              <a:rPr lang="nl-BE" dirty="0" smtClean="0"/>
              <a:t>moskee-steward</a:t>
            </a:r>
            <a:endParaRPr lang="nl-BE" dirty="0"/>
          </a:p>
          <a:p>
            <a:r>
              <a:rPr lang="nl-BE" dirty="0"/>
              <a:t>Publiek </a:t>
            </a:r>
            <a:r>
              <a:rPr lang="nl-BE" dirty="0" smtClean="0"/>
              <a:t>Geheim: </a:t>
            </a:r>
            <a:r>
              <a:rPr lang="nl-BE" dirty="0" err="1"/>
              <a:t>Gembloux</a:t>
            </a:r>
            <a:endParaRPr lang="nl-BE" dirty="0"/>
          </a:p>
          <a:p>
            <a:r>
              <a:rPr lang="nl-BE" dirty="0" smtClean="0"/>
              <a:t>Canvascollectie: </a:t>
            </a:r>
            <a:r>
              <a:rPr lang="nl-BE" dirty="0" err="1"/>
              <a:t>Derya</a:t>
            </a:r>
            <a:r>
              <a:rPr lang="nl-BE" dirty="0"/>
              <a:t> </a:t>
            </a:r>
          </a:p>
          <a:p>
            <a:r>
              <a:rPr lang="nl-BE" dirty="0"/>
              <a:t>Thuis: An en </a:t>
            </a:r>
            <a:r>
              <a:rPr lang="nl-BE" dirty="0" err="1" smtClean="0"/>
              <a:t>Mayra</a:t>
            </a:r>
            <a:endParaRPr lang="nl-B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251520" y="427038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Categorie</a:t>
            </a:r>
            <a:r>
              <a:rPr kumimoji="0" lang="fr-B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PH TV</a:t>
            </a:r>
            <a:endParaRPr kumimoji="0" lang="nl-BE" sz="4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159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Dank u wel !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Tijd voor een drink op de Diversiteitstrofee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37330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093915"/>
          </a:xfrm>
        </p:spPr>
        <p:txBody>
          <a:bodyPr>
            <a:normAutofit/>
          </a:bodyPr>
          <a:lstStyle/>
          <a:p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Kan </a:t>
            </a:r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beschouwd</a:t>
            </a: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worden</a:t>
            </a: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als</a:t>
            </a: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een</a:t>
            </a: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‘</a:t>
            </a:r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nulmeting</a:t>
            </a: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’. </a:t>
            </a:r>
          </a:p>
          <a:p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Verschil</a:t>
            </a: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met </a:t>
            </a:r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vorige</a:t>
            </a: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edities</a:t>
            </a:r>
            <a:endParaRPr lang="fr-BE" sz="2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Enkel</a:t>
            </a: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VRT</a:t>
            </a:r>
          </a:p>
          <a:p>
            <a:pPr lvl="1"/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Steekproef</a:t>
            </a: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van 28 </a:t>
            </a:r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opnamedagen</a:t>
            </a: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per </a:t>
            </a:r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zender</a:t>
            </a: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(+7 extra </a:t>
            </a:r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vr</a:t>
            </a: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Ketnet) </a:t>
            </a:r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gespreid</a:t>
            </a: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over </a:t>
            </a:r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heel</a:t>
            </a: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jaar</a:t>
            </a: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&lt;-&gt; </a:t>
            </a:r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beperkt</a:t>
            </a: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sample</a:t>
            </a: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lvl="1"/>
            <a:r>
              <a:rPr lang="fr-BE" sz="2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Korte</a:t>
            </a:r>
            <a:r>
              <a:rPr lang="fr-BE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en lange </a:t>
            </a:r>
            <a:r>
              <a:rPr lang="fr-BE" sz="2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codering</a:t>
            </a:r>
            <a:r>
              <a:rPr lang="fr-BE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prime time </a:t>
            </a:r>
          </a:p>
          <a:p>
            <a:pPr lvl="1"/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Enkel</a:t>
            </a:r>
            <a:r>
              <a:rPr lang="fr-BE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interne </a:t>
            </a:r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productie</a:t>
            </a: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en </a:t>
            </a:r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Vlaamse</a:t>
            </a: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productiehuizen</a:t>
            </a: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953 </a:t>
            </a:r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uitzendingen</a:t>
            </a: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239 </a:t>
            </a:r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programma’s</a:t>
            </a: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Analyse op </a:t>
            </a:r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actorniveau</a:t>
            </a: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11.585 </a:t>
            </a:r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actoren</a:t>
            </a: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aan</a:t>
            </a: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het</a:t>
            </a: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woord</a:t>
            </a: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de </a:t>
            </a:r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steekproef</a:t>
            </a:r>
            <a:endParaRPr lang="fr-BE" sz="2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Waarneembare</a:t>
            </a: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kenmerken</a:t>
            </a: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van </a:t>
            </a:r>
            <a:r>
              <a:rPr lang="fr-BE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diversiteit</a:t>
            </a:r>
            <a:endParaRPr lang="fr-BE" sz="2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endParaRPr lang="nl-BE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Inleiding</a:t>
            </a:r>
            <a:r>
              <a:rPr kumimoji="0" lang="fr-B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Monitor </a:t>
            </a:r>
            <a:r>
              <a:rPr kumimoji="0" lang="fr-BE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Diversiteit</a:t>
            </a:r>
            <a:endParaRPr kumimoji="0" lang="nl-BE" sz="4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733875"/>
          </a:xfrm>
        </p:spPr>
        <p:txBody>
          <a:bodyPr>
            <a:normAutofit/>
          </a:bodyPr>
          <a:lstStyle/>
          <a:p>
            <a:r>
              <a:rPr lang="fr-B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Beheersovereenkomst: </a:t>
            </a:r>
          </a:p>
          <a:p>
            <a:pPr lvl="1"/>
            <a:r>
              <a:rPr lang="nl-B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O.D. 2.1: actieplannen jaarlijks vertaald in streefcijfers </a:t>
            </a:r>
            <a:r>
              <a:rPr lang="nl-BE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33% vrouwen, 5% nieuwe Vlamingen in het volledige programma aanbod (geen buitenlandse aankoop)</a:t>
            </a:r>
          </a:p>
          <a:p>
            <a:pPr lvl="1"/>
            <a:r>
              <a:rPr lang="nl-B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O.D. 2.2: jaarlijkse monitoring door externe, onafhankelijke partij naar de evenwichtige vertegenwoordiging in </a:t>
            </a:r>
            <a:r>
              <a:rPr lang="nl-BE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prime time programma’s </a:t>
            </a:r>
            <a:r>
              <a:rPr lang="nl-B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van </a:t>
            </a:r>
            <a:r>
              <a:rPr lang="nl-BE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vrouwen, nieuwe Vlamingen, personen met een handicap en senioren. </a:t>
            </a:r>
            <a:endParaRPr lang="nl-BE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Inleiding</a:t>
            </a:r>
            <a:r>
              <a:rPr kumimoji="0" lang="fr-B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Monitor </a:t>
            </a:r>
            <a:r>
              <a:rPr kumimoji="0" lang="fr-BE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Diversiteit</a:t>
            </a:r>
            <a:endParaRPr kumimoji="0" lang="nl-BE" sz="4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514350" indent="-514350"/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Etnisch-culturele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diversiteit</a:t>
            </a:r>
            <a:endParaRPr lang="fr-B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/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Diversiteit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naar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gender</a:t>
            </a:r>
            <a:endParaRPr lang="fr-B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/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Diversiteit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naar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leeftijd</a:t>
            </a:r>
            <a:endParaRPr lang="fr-B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/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Diversiteit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naar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handicap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251520" y="427038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Resultaten</a:t>
            </a:r>
            <a:endParaRPr kumimoji="0" lang="nl-BE" sz="4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nl-BE" sz="5400" b="1" dirty="0" smtClean="0">
                <a:solidFill>
                  <a:schemeClr val="accent3">
                    <a:lumMod val="75000"/>
                  </a:schemeClr>
                </a:solidFill>
              </a:rPr>
              <a:t>Etnisch-culturele diversiteit</a:t>
            </a:r>
            <a:endParaRPr lang="nl-BE" sz="5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340768"/>
            <a:ext cx="8041040" cy="504056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BHO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streefcijfer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voor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,,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nieuwe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Vlamingen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”: 5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 in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het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gehele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intern en extern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geproduceerde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tv-aanbod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uitgezonderd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programma-aankoop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buNone/>
            </a:pPr>
            <a:endParaRPr lang="en-US" sz="2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buNone/>
            </a:pPr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Nieuwe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Vlaming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=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000" dirty="0" smtClean="0"/>
              <a:t>“ </a:t>
            </a:r>
            <a:r>
              <a:rPr lang="nl-BE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een persoon met een nationaliteit van een land buiten de </a:t>
            </a:r>
            <a:r>
              <a:rPr lang="nl-BE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 oorspronkelijke Europese Unielanden</a:t>
            </a:r>
            <a:r>
              <a:rPr lang="nl-BE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(*), of een persoon van wie minstens één ouder of twee grootouders een nationaliteit hebben van een land buiten de </a:t>
            </a:r>
            <a:r>
              <a:rPr lang="nl-BE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 oorspronkelijke Europese Unielanden.”</a:t>
            </a:r>
            <a:endParaRPr lang="nl-BE" sz="2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buNone/>
            </a:pPr>
            <a:endParaRPr lang="fr-BE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buNone/>
            </a:pP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fr-B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Bijkomend</a:t>
            </a:r>
            <a:r>
              <a:rPr lang="fr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endParaRPr lang="nl-BE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buNone/>
            </a:pPr>
            <a:r>
              <a:rPr lang="fr-BE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	+ </a:t>
            </a:r>
            <a:r>
              <a:rPr lang="fr-BE" sz="2000" i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die in </a:t>
            </a:r>
            <a:r>
              <a:rPr lang="fr-BE" sz="2000" i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Vlaamse</a:t>
            </a:r>
            <a:r>
              <a:rPr lang="fr-BE" sz="2000" i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 </a:t>
            </a:r>
            <a:r>
              <a:rPr lang="fr-BE" sz="2000" i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context</a:t>
            </a:r>
            <a:r>
              <a:rPr lang="fr-BE" sz="2000" i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 </a:t>
            </a:r>
            <a:r>
              <a:rPr lang="fr-BE" sz="2000" i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wordt</a:t>
            </a:r>
            <a:r>
              <a:rPr lang="fr-BE" sz="2000" i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 </a:t>
            </a:r>
            <a:r>
              <a:rPr lang="fr-BE" sz="2000" i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getoond</a:t>
            </a:r>
            <a:r>
              <a:rPr lang="fr-BE" sz="2000" i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 op </a:t>
            </a:r>
            <a:r>
              <a:rPr lang="fr-BE" sz="2000" i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het</a:t>
            </a:r>
            <a:r>
              <a:rPr lang="fr-BE" sz="2000" i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 </a:t>
            </a:r>
            <a:r>
              <a:rPr lang="fr-BE" sz="2000" i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scherm</a:t>
            </a:r>
            <a:endParaRPr lang="fr-BE" sz="2000" i="1" dirty="0">
              <a:solidFill>
                <a:schemeClr val="tx1">
                  <a:lumMod val="65000"/>
                  <a:lumOff val="35000"/>
                </a:schemeClr>
              </a:solidFill>
              <a:sym typeface="Wingdings" pitchFamily="2" charset="2"/>
            </a:endParaRPr>
          </a:p>
          <a:p>
            <a:pPr marL="514350" indent="-514350">
              <a:buNone/>
            </a:pPr>
            <a:endParaRPr lang="nl-BE" sz="2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buNone/>
            </a:pPr>
            <a:r>
              <a:rPr lang="nl-BE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nl-BE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(*)</a:t>
            </a:r>
            <a:r>
              <a:rPr lang="nl-BE" sz="1400" i="1" dirty="0" smtClean="0"/>
              <a:t> </a:t>
            </a:r>
            <a:r>
              <a:rPr lang="nl-BE" sz="1400" i="1" dirty="0"/>
              <a:t>EU-15: Austria, Belgium, Denmark, Finland, France, Germany, Greece, Ireland, Italy, Luxembourg, the Netherlands, Portugal, Spain, Sweden </a:t>
            </a:r>
            <a:r>
              <a:rPr lang="nl-BE" sz="1400" i="1" dirty="0" err="1"/>
              <a:t>and</a:t>
            </a:r>
            <a:r>
              <a:rPr lang="nl-BE" sz="1400" i="1" dirty="0"/>
              <a:t> the United </a:t>
            </a:r>
            <a:r>
              <a:rPr lang="nl-BE" sz="1400" i="1" dirty="0" err="1"/>
              <a:t>Kingdom</a:t>
            </a:r>
            <a:endParaRPr lang="nl-BE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buNone/>
            </a:pP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buNone/>
            </a:pP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endParaRPr lang="nl-BE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buNone/>
            </a:pPr>
            <a:r>
              <a:rPr lang="nl-B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endParaRPr lang="en-US" sz="1800" b="1" dirty="0" smtClean="0">
              <a:solidFill>
                <a:srgbClr val="FF0000"/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280587" y="188640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44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Beheersovereenkomst</a:t>
            </a:r>
            <a:endParaRPr kumimoji="0" lang="nl-BE" sz="4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fr-BE" sz="2400" dirty="0" err="1" smtClean="0">
                <a:solidFill>
                  <a:schemeClr val="accent3">
                    <a:lumMod val="75000"/>
                  </a:schemeClr>
                </a:solidFill>
              </a:rPr>
              <a:t>Nieuwe</a:t>
            </a:r>
            <a:r>
              <a:rPr lang="fr-BE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BE" sz="2400" dirty="0" err="1" smtClean="0">
                <a:solidFill>
                  <a:schemeClr val="accent3">
                    <a:lumMod val="75000"/>
                  </a:schemeClr>
                </a:solidFill>
              </a:rPr>
              <a:t>Vlaming</a:t>
            </a:r>
            <a:r>
              <a:rPr lang="fr-BE" sz="2400" dirty="0" smtClean="0">
                <a:solidFill>
                  <a:schemeClr val="accent3">
                    <a:lumMod val="75000"/>
                  </a:schemeClr>
                </a:solidFill>
              </a:rPr>
              <a:t> 2012 in %</a:t>
            </a:r>
            <a:endParaRPr lang="nl-BE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411760" y="836712"/>
            <a:ext cx="6516216" cy="64633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Vlaamse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programma’s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interne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productie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+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productiehuizen</a:t>
            </a:r>
            <a:endParaRPr lang="fr-B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Locatie</a:t>
            </a:r>
            <a:r>
              <a:rPr lang="fr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= </a:t>
            </a:r>
            <a:r>
              <a:rPr lang="fr-B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België</a:t>
            </a:r>
            <a:endParaRPr lang="nl-B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7" name="Grafiek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7888353"/>
              </p:ext>
            </p:extLst>
          </p:nvPr>
        </p:nvGraphicFramePr>
        <p:xfrm>
          <a:off x="1187624" y="1772816"/>
          <a:ext cx="722767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549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</TotalTime>
  <Words>662</Words>
  <Application>Microsoft Office PowerPoint</Application>
  <PresentationFormat>Diavoorstelling (4:3)</PresentationFormat>
  <Paragraphs>168</Paragraphs>
  <Slides>31</Slides>
  <Notes>25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31</vt:i4>
      </vt:variant>
    </vt:vector>
  </HeadingPairs>
  <TitlesOfParts>
    <vt:vector size="32" baseType="lpstr">
      <vt:lpstr>Office-thema</vt:lpstr>
      <vt:lpstr>Kernoverleg Diversiteit </vt:lpstr>
      <vt:lpstr>PowerPoint-presentatie</vt:lpstr>
      <vt:lpstr>Monitor Diversiteit 2012</vt:lpstr>
      <vt:lpstr>PowerPoint-presentatie</vt:lpstr>
      <vt:lpstr>PowerPoint-presentatie</vt:lpstr>
      <vt:lpstr>PowerPoint-presentatie</vt:lpstr>
      <vt:lpstr>PowerPoint-presentatie</vt:lpstr>
      <vt:lpstr>PowerPoint-presentatie</vt:lpstr>
      <vt:lpstr>Nieuwe Vlaming 2012 in %</vt:lpstr>
      <vt:lpstr>Besluit: Etnisch-Culturele Diversiteit</vt:lpstr>
      <vt:lpstr>PowerPoint-presentatie</vt:lpstr>
      <vt:lpstr>PowerPoint-presentatie</vt:lpstr>
      <vt:lpstr>PowerPoint-presentatie</vt:lpstr>
      <vt:lpstr>PowerPoint-presentatie</vt:lpstr>
      <vt:lpstr>Genderdiversiteit: % vrouwelijke actoren nieuws en duiding</vt:lpstr>
      <vt:lpstr>Besluit: Gender-diversiteit</vt:lpstr>
      <vt:lpstr>PowerPoint-presentatie</vt:lpstr>
      <vt:lpstr>Leeftijddiversiteit: totale aanbod % (2012)</vt:lpstr>
      <vt:lpstr>Besluit: Leeftijdsdiversiteit</vt:lpstr>
      <vt:lpstr>PowerPoint-presentatie</vt:lpstr>
      <vt:lpstr>Handicap % (2012) </vt:lpstr>
      <vt:lpstr>Handicap: Evolutie (2009 -2011-2012) 2009: N=2096, 2011: N=1757, 2012: N=6457</vt:lpstr>
      <vt:lpstr>Besluit: Handicap</vt:lpstr>
      <vt:lpstr>Aanbevelingen stuurgroep diversiteit</vt:lpstr>
      <vt:lpstr>Diversiteitstrofee 2013</vt:lpstr>
      <vt:lpstr>PowerPoint-presentatie</vt:lpstr>
      <vt:lpstr>PowerPoint-presentatie</vt:lpstr>
      <vt:lpstr>PowerPoint-presentatie</vt:lpstr>
      <vt:lpstr>PowerPoint-presentatie</vt:lpstr>
      <vt:lpstr>PowerPoint-presentatie</vt:lpstr>
      <vt:lpstr>Dank u wel !</vt:lpstr>
    </vt:vector>
  </TitlesOfParts>
  <Company>Universiteit Antwerpen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 Diversiteit 2009</dc:title>
  <dc:creator>dsadicar</dc:creator>
  <cp:lastModifiedBy>Heidi VERMEULEN</cp:lastModifiedBy>
  <cp:revision>257</cp:revision>
  <cp:lastPrinted>2013-03-08T13:51:20Z</cp:lastPrinted>
  <dcterms:created xsi:type="dcterms:W3CDTF">2010-02-01T09:12:11Z</dcterms:created>
  <dcterms:modified xsi:type="dcterms:W3CDTF">2013-05-23T07:46:19Z</dcterms:modified>
</cp:coreProperties>
</file>