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321" r:id="rId3"/>
    <p:sldId id="390" r:id="rId4"/>
    <p:sldId id="394" r:id="rId5"/>
    <p:sldId id="392" r:id="rId6"/>
    <p:sldId id="384" r:id="rId7"/>
    <p:sldId id="393" r:id="rId8"/>
    <p:sldId id="387" r:id="rId9"/>
    <p:sldId id="389" r:id="rId10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T VERCRUYSSE" initials="LV" lastIdx="6" clrIdx="0"/>
  <p:cmAuthor id="1" name="Sandra COPPIETERS" initials="S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75757"/>
    <a:srgbClr val="AABF00"/>
    <a:srgbClr val="FFF275"/>
    <a:srgbClr val="F8DA79"/>
    <a:srgbClr val="C7BFC2"/>
    <a:srgbClr val="C5C1C4"/>
    <a:srgbClr val="B7DC48"/>
    <a:srgbClr val="E3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16" autoAdjust="0"/>
  </p:normalViewPr>
  <p:slideViewPr>
    <p:cSldViewPr snapToGrid="0">
      <p:cViewPr varScale="1">
        <p:scale>
          <a:sx n="63" d="100"/>
          <a:sy n="63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BF0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1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BF0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8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BF0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1" y="9430308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BF0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7C46BE-2151-4DD2-A85C-A7B5DD49FF8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682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F2B1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682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F2B1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4" y="4715153"/>
            <a:ext cx="489066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682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8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682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F2B1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430308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8682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F2B1E"/>
                </a:solidFill>
              </a:defRPr>
            </a:lvl1pPr>
          </a:lstStyle>
          <a:p>
            <a:fld id="{FA669F71-EDEA-4DA0-95A3-BA03B91A4B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32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697038" y="4513263"/>
            <a:ext cx="4538662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318A6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buFont typeface="Wingdings" charset="2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0825" y="2638425"/>
            <a:ext cx="7169150" cy="1709738"/>
          </a:xfrm>
        </p:spPr>
        <p:txBody>
          <a:bodyPr lIns="274320" tIns="182880" rIns="274320" bIns="182880" anchor="b"/>
          <a:lstStyle>
            <a:lvl1pPr>
              <a:lnSpc>
                <a:spcPct val="90000"/>
              </a:lnSpc>
              <a:defRPr sz="2800"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en-US" noProof="0" smtClean="0"/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98450"/>
            <a:ext cx="4584700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1" name="Line 31"/>
          <p:cNvSpPr>
            <a:spLocks noChangeShapeType="1"/>
          </p:cNvSpPr>
          <p:nvPr/>
        </p:nvSpPr>
        <p:spPr bwMode="ltGray">
          <a:xfrm>
            <a:off x="1828800" y="4337050"/>
            <a:ext cx="7353300" cy="0"/>
          </a:xfrm>
          <a:prstGeom prst="line">
            <a:avLst/>
          </a:prstGeom>
          <a:noFill/>
          <a:ln w="9525">
            <a:solidFill>
              <a:srgbClr val="E8FF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 dirty="0"/>
          </a:p>
        </p:txBody>
      </p:sp>
      <p:pic>
        <p:nvPicPr>
          <p:cNvPr id="5153" name="Picture 3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6437313"/>
            <a:ext cx="9144000" cy="42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utoUpdateAnimBg="0" advAuto="0">
        <p:tmplLst>
          <p:tmpl lvl="1">
            <p:tnLst>
              <p:par>
                <p:cTn presetID="14" presetClass="entr" presetSubtype="5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51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24" grpId="0" autoUpdateAnimBg="0"/>
      <p:bldP spid="515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361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8775" y="-69850"/>
            <a:ext cx="2147888" cy="57705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5113" y="-69850"/>
            <a:ext cx="6291262" cy="57705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276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944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1075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5600" y="1319213"/>
            <a:ext cx="4173538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1538" y="1319213"/>
            <a:ext cx="4175125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525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257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565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21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3940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8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C7B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" name="AutoShape 61"/>
          <p:cNvSpPr>
            <a:spLocks noChangeArrowheads="1"/>
          </p:cNvSpPr>
          <p:nvPr/>
        </p:nvSpPr>
        <p:spPr bwMode="gray">
          <a:xfrm>
            <a:off x="0" y="-571500"/>
            <a:ext cx="9144000" cy="1435100"/>
          </a:xfrm>
          <a:prstGeom prst="roundRect">
            <a:avLst>
              <a:gd name="adj" fmla="val 13634"/>
            </a:avLst>
          </a:prstGeom>
          <a:solidFill>
            <a:srgbClr val="AAB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65113" y="-69850"/>
            <a:ext cx="843121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137160" rIns="182880" bIns="137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55600" y="1319213"/>
            <a:ext cx="8501063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71" b="32286"/>
          <a:stretch>
            <a:fillRect/>
          </a:stretch>
        </p:blipFill>
        <p:spPr bwMode="auto">
          <a:xfrm>
            <a:off x="8178800" y="6226175"/>
            <a:ext cx="90170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-622300"/>
            <a:ext cx="9144000" cy="622300"/>
          </a:xfrm>
          <a:prstGeom prst="rect">
            <a:avLst/>
          </a:prstGeom>
          <a:solidFill>
            <a:srgbClr val="9E9E9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 dirty="0"/>
          </a:p>
        </p:txBody>
      </p:sp>
      <p:pic>
        <p:nvPicPr>
          <p:cNvPr id="1092" name="Picture 68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5"/>
            <a:ext cx="9144000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2pPr>
      <a:lvl3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3pPr>
      <a:lvl4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4pPr>
      <a:lvl5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5pPr>
      <a:lvl6pPr marL="4572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6pPr>
      <a:lvl7pPr marL="9144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7pPr>
      <a:lvl8pPr marL="13716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8pPr>
      <a:lvl9pPr marL="18288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charset="0"/>
        </a:defRPr>
      </a:lvl9pPr>
    </p:titleStyle>
    <p:bodyStyle>
      <a:lvl1pPr marL="292100" indent="-292100" algn="l" rtl="0" eaLnBrk="1" fontAlgn="base" hangingPunct="1">
        <a:spcBef>
          <a:spcPct val="45000"/>
        </a:spcBef>
        <a:spcAft>
          <a:spcPct val="0"/>
        </a:spcAft>
        <a:buClr>
          <a:srgbClr val="9EBF07"/>
        </a:buClr>
        <a:buSzPct val="110000"/>
        <a:buFont typeface="Wingdings" charset="2"/>
        <a:buBlip>
          <a:blip r:embed="rId16"/>
        </a:buBlip>
        <a:defRPr sz="2400">
          <a:solidFill>
            <a:srgbClr val="4A4A4A"/>
          </a:solidFill>
          <a:latin typeface="+mn-lt"/>
          <a:ea typeface="+mn-ea"/>
          <a:cs typeface="+mn-cs"/>
        </a:defRPr>
      </a:lvl1pPr>
      <a:lvl2pPr marL="863600" indent="-2921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2pPr>
      <a:lvl3pPr marL="13716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3pPr>
      <a:lvl4pPr marL="17907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4pPr>
      <a:lvl5pPr marL="22098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5pPr>
      <a:lvl6pPr marL="26670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6pPr>
      <a:lvl7pPr marL="31242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7pPr>
      <a:lvl8pPr marL="35814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8pPr>
      <a:lvl9pPr marL="4038600" indent="-228600" algn="l" rtl="0" eaLnBrk="1" fontAlgn="base" hangingPunct="1">
        <a:lnSpc>
          <a:spcPct val="85000"/>
        </a:lnSpc>
        <a:spcBef>
          <a:spcPct val="45000"/>
        </a:spcBef>
        <a:spcAft>
          <a:spcPct val="0"/>
        </a:spcAft>
        <a:buClr>
          <a:srgbClr val="9EBF07"/>
        </a:buClr>
        <a:buChar char="–"/>
        <a:defRPr sz="2000">
          <a:solidFill>
            <a:srgbClr val="4A4A4A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sz="quarter" idx="1"/>
          </p:nvPr>
        </p:nvSpPr>
        <p:spPr>
          <a:xfrm>
            <a:off x="1697038" y="4513263"/>
            <a:ext cx="2342308" cy="461665"/>
          </a:xfrm>
        </p:spPr>
        <p:txBody>
          <a:bodyPr/>
          <a:lstStyle/>
          <a:p>
            <a:r>
              <a:rPr lang="nl-BE" dirty="0" smtClean="0"/>
              <a:t>DC 18 07 2012 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Diversiteitsplan 2012- 2013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868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BE" dirty="0" smtClean="0"/>
              <a:t>Voorstellen aangepast diversiteitsplan 2012-  2013 (grote lijnen)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Goedkeuring diversiteitsplan door DC</a:t>
            </a:r>
          </a:p>
        </p:txBody>
      </p:sp>
    </p:spTree>
    <p:extLst>
      <p:ext uri="{BB962C8B-B14F-4D97-AF65-F5344CB8AC3E}">
        <p14:creationId xmlns:p14="http://schemas.microsoft.com/office/powerpoint/2010/main" val="23195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1</a:t>
            </a:r>
            <a:r>
              <a:rPr lang="nl-BE" dirty="0" smtClean="0"/>
              <a:t>. Beeldvorming OD 2.2. : focus op gender en kleur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071418"/>
            <a:ext cx="8501063" cy="5310909"/>
          </a:xfrm>
        </p:spPr>
        <p:txBody>
          <a:bodyPr/>
          <a:lstStyle/>
          <a:p>
            <a:r>
              <a:rPr lang="nl-BE" sz="2200" dirty="0" smtClean="0"/>
              <a:t>Behalen cijfers BHO beeldvorming (</a:t>
            </a:r>
            <a:r>
              <a:rPr lang="nl-BE" sz="2100" dirty="0" smtClean="0"/>
              <a:t>meting via jaarlijkse monitor):</a:t>
            </a:r>
            <a:endParaRPr lang="nl-BE" sz="2100" dirty="0"/>
          </a:p>
          <a:p>
            <a:pPr lvl="1"/>
            <a:r>
              <a:rPr lang="nl-BE" dirty="0"/>
              <a:t>33% vrouwen</a:t>
            </a:r>
          </a:p>
          <a:p>
            <a:pPr lvl="1"/>
            <a:r>
              <a:rPr lang="nl-BE" dirty="0"/>
              <a:t>5 % nieuwe Vlamingen</a:t>
            </a:r>
          </a:p>
          <a:p>
            <a:r>
              <a:rPr lang="nl-BE" sz="2200" dirty="0" smtClean="0"/>
              <a:t>Media – TV: actieplan </a:t>
            </a:r>
            <a:r>
              <a:rPr lang="nl-BE" sz="2200" dirty="0" err="1" smtClean="0"/>
              <a:t>mbt</a:t>
            </a:r>
            <a:r>
              <a:rPr lang="nl-BE" sz="2200" dirty="0" smtClean="0"/>
              <a:t> beeldvorming &amp; bereik:</a:t>
            </a:r>
          </a:p>
          <a:p>
            <a:pPr lvl="1"/>
            <a:r>
              <a:rPr lang="nl-BE" dirty="0"/>
              <a:t>Van vrijblijvende aanbevelingen bij briefings naar concrete resultaatsverbintenissen </a:t>
            </a:r>
          </a:p>
          <a:p>
            <a:pPr lvl="1"/>
            <a:r>
              <a:rPr lang="nl-BE" dirty="0" smtClean="0"/>
              <a:t>Resultaten </a:t>
            </a:r>
            <a:r>
              <a:rPr lang="nl-BE" dirty="0"/>
              <a:t>en actiepunten genderonderzoek bij </a:t>
            </a:r>
            <a:r>
              <a:rPr lang="nl-BE" dirty="0" err="1" smtClean="0"/>
              <a:t>Terzake</a:t>
            </a:r>
            <a:r>
              <a:rPr lang="nl-BE" dirty="0" smtClean="0"/>
              <a:t>, GFK-studie mediagebruik nieuwe Vlamingen gebruiken voor bijkomende actiepunten</a:t>
            </a:r>
            <a:endParaRPr lang="nl-BE" dirty="0"/>
          </a:p>
          <a:p>
            <a:r>
              <a:rPr lang="nl-BE" sz="2200" dirty="0" smtClean="0"/>
              <a:t>Media </a:t>
            </a:r>
            <a:r>
              <a:rPr lang="nl-BE" sz="2200" dirty="0"/>
              <a:t>– Radio: actieplan </a:t>
            </a:r>
            <a:r>
              <a:rPr lang="nl-BE" sz="2200" dirty="0" err="1"/>
              <a:t>mbt</a:t>
            </a:r>
            <a:r>
              <a:rPr lang="nl-BE" sz="2200" dirty="0"/>
              <a:t> beeldvorming gender &amp; kleur:</a:t>
            </a:r>
          </a:p>
          <a:p>
            <a:pPr lvl="1"/>
            <a:r>
              <a:rPr lang="nl-BE" dirty="0"/>
              <a:t>Focusprogramma’s per net, marketingcampagnes, </a:t>
            </a:r>
            <a:r>
              <a:rPr lang="nl-BE" dirty="0" err="1"/>
              <a:t>visibiliteit</a:t>
            </a:r>
            <a:r>
              <a:rPr lang="nl-BE" dirty="0"/>
              <a:t> via websites en OP12</a:t>
            </a:r>
          </a:p>
          <a:p>
            <a:pPr lvl="1"/>
            <a:r>
              <a:rPr lang="nl-BE" dirty="0"/>
              <a:t>Gedifferentieerde aanpak per net</a:t>
            </a:r>
          </a:p>
          <a:p>
            <a:pPr lvl="1"/>
            <a:r>
              <a:rPr lang="nl-BE" dirty="0"/>
              <a:t>Grote inspanningen voor </a:t>
            </a:r>
            <a:r>
              <a:rPr lang="nl-BE" dirty="0" err="1"/>
              <a:t>recrutering</a:t>
            </a:r>
            <a:r>
              <a:rPr lang="nl-BE" dirty="0"/>
              <a:t> talent</a:t>
            </a:r>
          </a:p>
          <a:p>
            <a:pPr marL="571500" lvl="1" indent="0">
              <a:buNone/>
            </a:pPr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459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Beeldvorming OD 2.2. – </a:t>
            </a:r>
            <a:r>
              <a:rPr lang="nl-BE" dirty="0" err="1" smtClean="0"/>
              <a:t>to</a:t>
            </a:r>
            <a:r>
              <a:rPr lang="nl-BE" dirty="0" smtClean="0"/>
              <a:t> do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0946" y="1069831"/>
            <a:ext cx="8501063" cy="5247842"/>
          </a:xfrm>
        </p:spPr>
        <p:txBody>
          <a:bodyPr/>
          <a:lstStyle/>
          <a:p>
            <a:r>
              <a:rPr lang="nl-BE" dirty="0" smtClean="0"/>
              <a:t>Beeldvorming nog uit te werken:</a:t>
            </a:r>
          </a:p>
          <a:p>
            <a:pPr lvl="1"/>
            <a:r>
              <a:rPr lang="nl-BE" dirty="0"/>
              <a:t>Handicap: focus voor 2013-2014, met </a:t>
            </a:r>
            <a:r>
              <a:rPr lang="nl-BE" dirty="0" err="1" smtClean="0"/>
              <a:t>initatieven</a:t>
            </a:r>
            <a:r>
              <a:rPr lang="nl-BE" dirty="0" smtClean="0"/>
              <a:t> </a:t>
            </a:r>
            <a:r>
              <a:rPr lang="nl-BE" dirty="0"/>
              <a:t>op te nemen in aanbod (wordt gemeten in de </a:t>
            </a:r>
            <a:r>
              <a:rPr lang="nl-BE" dirty="0" smtClean="0"/>
              <a:t>jaarlijkse monitor)</a:t>
            </a:r>
            <a:endParaRPr lang="nl-BE" dirty="0"/>
          </a:p>
          <a:p>
            <a:pPr lvl="1"/>
            <a:r>
              <a:rPr lang="nl-BE" dirty="0"/>
              <a:t>Zorg: projecten rond zorg worden door aanbodstrategie en de netten opgezet met specifieke </a:t>
            </a:r>
            <a:r>
              <a:rPr lang="nl-BE" dirty="0" err="1"/>
              <a:t>dedicated</a:t>
            </a:r>
            <a:r>
              <a:rPr lang="nl-BE" dirty="0"/>
              <a:t> programma’s, minimaal 1 per jaar</a:t>
            </a:r>
          </a:p>
          <a:p>
            <a:pPr lvl="1"/>
            <a:r>
              <a:rPr lang="nl-BE" dirty="0"/>
              <a:t>Armoede: </a:t>
            </a:r>
            <a:r>
              <a:rPr lang="nl-BE" dirty="0" smtClean="0"/>
              <a:t>wordt uitgewerkt in aanbod</a:t>
            </a:r>
            <a:endParaRPr lang="nl-BE" dirty="0"/>
          </a:p>
          <a:p>
            <a:pPr lvl="1"/>
            <a:r>
              <a:rPr lang="nl-BE" dirty="0" smtClean="0"/>
              <a:t>Ouderen: </a:t>
            </a:r>
            <a:r>
              <a:rPr lang="nl-BE" dirty="0"/>
              <a:t>focus </a:t>
            </a:r>
            <a:r>
              <a:rPr lang="nl-BE" dirty="0" smtClean="0"/>
              <a:t>in </a:t>
            </a:r>
            <a:r>
              <a:rPr lang="nl-BE" dirty="0"/>
              <a:t>2013-2014</a:t>
            </a:r>
          </a:p>
          <a:p>
            <a:pPr lvl="1"/>
            <a:r>
              <a:rPr lang="nl-BE" dirty="0"/>
              <a:t>Seksuele Geaardheid: </a:t>
            </a:r>
            <a:r>
              <a:rPr lang="nl-BE" dirty="0" smtClean="0"/>
              <a:t>komt voldoende aan bod</a:t>
            </a:r>
            <a:endParaRPr lang="nl-BE" dirty="0"/>
          </a:p>
          <a:p>
            <a:r>
              <a:rPr lang="nl-BE" dirty="0" smtClean="0"/>
              <a:t>Succes voor behalen van de doelstelling </a:t>
            </a:r>
            <a:r>
              <a:rPr lang="nl-BE" dirty="0" err="1" smtClean="0"/>
              <a:t>mbt</a:t>
            </a:r>
            <a:r>
              <a:rPr lang="nl-BE" dirty="0" smtClean="0"/>
              <a:t> beeldvorming = voldoende draagvlak in de organisatie</a:t>
            </a:r>
          </a:p>
          <a:p>
            <a:pPr lvl="1"/>
            <a:r>
              <a:rPr lang="nl-BE" dirty="0" smtClean="0"/>
              <a:t>Diversiteitsdoelstelling voor alle leidinggevenden bij Media en Productie in doelstellingen 2013 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0085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</a:t>
            </a:r>
            <a:r>
              <a:rPr lang="nl-BE" dirty="0" smtClean="0"/>
              <a:t>. Toegankelijkheid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581" y="1023650"/>
            <a:ext cx="8501063" cy="5312496"/>
          </a:xfrm>
        </p:spPr>
        <p:txBody>
          <a:bodyPr/>
          <a:lstStyle/>
          <a:p>
            <a:pPr lvl="0"/>
            <a:r>
              <a:rPr lang="nl-BE" sz="2000" dirty="0" smtClean="0"/>
              <a:t>Audiodescriptie </a:t>
            </a:r>
            <a:r>
              <a:rPr lang="nl-BE" sz="2000" dirty="0"/>
              <a:t>(</a:t>
            </a:r>
            <a:r>
              <a:rPr lang="nl-BE" sz="2000" dirty="0" smtClean="0"/>
              <a:t>AD): uitzending 1 kwaliteitsfictiereeks per jaar: 2013 Wolven</a:t>
            </a:r>
            <a:endParaRPr lang="nl-NL" sz="2000" dirty="0" smtClean="0"/>
          </a:p>
          <a:p>
            <a:pPr lvl="0"/>
            <a:r>
              <a:rPr lang="nl-NL" sz="2000" dirty="0" smtClean="0"/>
              <a:t>Gesproken Ondertiteling: </a:t>
            </a:r>
            <a:r>
              <a:rPr lang="nl-NL" sz="2000" dirty="0"/>
              <a:t>bij alle programma’s in een andere taal dan het Nederlands tegen eind 2012</a:t>
            </a:r>
            <a:r>
              <a:rPr lang="nl-NL" sz="2000" dirty="0" smtClean="0"/>
              <a:t>. Nieuwsdienst blijft aandachtspunt</a:t>
            </a:r>
            <a:endParaRPr lang="nl-BE" sz="2000" dirty="0"/>
          </a:p>
          <a:p>
            <a:pPr lvl="0"/>
            <a:r>
              <a:rPr lang="nl-NL" sz="2000" dirty="0" smtClean="0"/>
              <a:t>T888</a:t>
            </a:r>
            <a:r>
              <a:rPr lang="nl-NL" sz="2000" dirty="0"/>
              <a:t>:</a:t>
            </a:r>
            <a:endParaRPr lang="nl-BE" sz="2000" dirty="0"/>
          </a:p>
          <a:p>
            <a:pPr lvl="1"/>
            <a:r>
              <a:rPr lang="nl-NL" dirty="0" smtClean="0"/>
              <a:t>Nieuwsdienst: 100% van alle nieuws- en duidingsprogramma’s. Opmerking: verplichte delay </a:t>
            </a:r>
            <a:r>
              <a:rPr lang="nl-NL" dirty="0" err="1" smtClean="0"/>
              <a:t>Terzake</a:t>
            </a:r>
            <a:r>
              <a:rPr lang="nl-NL" dirty="0" smtClean="0"/>
              <a:t> &amp; De Zevende Dag</a:t>
            </a:r>
          </a:p>
          <a:p>
            <a:pPr lvl="1"/>
            <a:r>
              <a:rPr lang="nl-NL" dirty="0" smtClean="0"/>
              <a:t>Andere programma’s: 95%. In 2013 +/- 93% want aanbod OP12 werd niet geraamd </a:t>
            </a:r>
            <a:r>
              <a:rPr lang="nl-NL" dirty="0" err="1" smtClean="0"/>
              <a:t>mbt</a:t>
            </a:r>
            <a:r>
              <a:rPr lang="nl-NL" dirty="0" smtClean="0"/>
              <a:t> T888- inspanningen</a:t>
            </a:r>
            <a:endParaRPr lang="nl-BE" dirty="0"/>
          </a:p>
          <a:p>
            <a:pPr lvl="0"/>
            <a:r>
              <a:rPr lang="nl-BE" sz="2000" dirty="0"/>
              <a:t>Alle sites maximaal conform het </a:t>
            </a:r>
            <a:r>
              <a:rPr lang="nl-BE" sz="2000" dirty="0" err="1"/>
              <a:t>Anysurfer</a:t>
            </a:r>
            <a:r>
              <a:rPr lang="nl-BE" sz="2000" dirty="0"/>
              <a:t>-label </a:t>
            </a:r>
            <a:r>
              <a:rPr lang="nl-BE" sz="2000" dirty="0" smtClean="0"/>
              <a:t>tegen einde BHO (2016)</a:t>
            </a:r>
          </a:p>
          <a:p>
            <a:pPr lvl="1"/>
            <a:r>
              <a:rPr lang="nl-BE" dirty="0" smtClean="0">
                <a:solidFill>
                  <a:srgbClr val="575757"/>
                </a:solidFill>
              </a:rPr>
              <a:t>Opnemen in investeringsplan ?</a:t>
            </a:r>
            <a:endParaRPr lang="nl-BE" dirty="0">
              <a:solidFill>
                <a:srgbClr val="575757"/>
              </a:solidFill>
            </a:endParaRPr>
          </a:p>
          <a:p>
            <a:r>
              <a:rPr lang="nl-NL" sz="2000" dirty="0" smtClean="0"/>
              <a:t>Gebarentaal: OK in 2012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3441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</a:t>
            </a:r>
            <a:r>
              <a:rPr lang="nl-BE" dirty="0" smtClean="0"/>
              <a:t>. Tewerkstelling - HR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5527" y="995939"/>
            <a:ext cx="8501063" cy="5423333"/>
          </a:xfrm>
        </p:spPr>
        <p:txBody>
          <a:bodyPr/>
          <a:lstStyle/>
          <a:p>
            <a:r>
              <a:rPr lang="nl-BE" sz="1800" dirty="0" smtClean="0"/>
              <a:t>Tewerkstelling: nieuwe </a:t>
            </a:r>
            <a:r>
              <a:rPr lang="nl-BE" sz="1800" dirty="0"/>
              <a:t>meting </a:t>
            </a:r>
            <a:r>
              <a:rPr lang="nl-BE" sz="1800" dirty="0" smtClean="0"/>
              <a:t>noodzakelijk</a:t>
            </a:r>
          </a:p>
          <a:p>
            <a:pPr lvl="2"/>
            <a:r>
              <a:rPr lang="nl-BE" sz="1400" dirty="0" smtClean="0"/>
              <a:t>verzamelen </a:t>
            </a:r>
            <a:r>
              <a:rPr lang="nl-BE" sz="1400" dirty="0"/>
              <a:t>van correcte </a:t>
            </a:r>
            <a:r>
              <a:rPr lang="nl-BE" sz="1400" b="1" dirty="0"/>
              <a:t>gegevens:</a:t>
            </a:r>
          </a:p>
          <a:p>
            <a:pPr lvl="4"/>
            <a:r>
              <a:rPr lang="nl-BE" sz="1400" dirty="0"/>
              <a:t>Uitwisseling gegevens kruispuntbank van 1/10/2012</a:t>
            </a:r>
          </a:p>
          <a:p>
            <a:pPr lvl="4"/>
            <a:r>
              <a:rPr lang="nl-BE" sz="1400" dirty="0"/>
              <a:t>instrument klaar om meting te organiseren vanaf 1/11/2012</a:t>
            </a:r>
          </a:p>
          <a:p>
            <a:pPr lvl="4"/>
            <a:r>
              <a:rPr lang="nl-BE" sz="1400" dirty="0"/>
              <a:t>sensibiliseringsactie met info aan medewerkers om belang van meting te benadrukken (behalen streefcijfers) na verkiezingen </a:t>
            </a:r>
          </a:p>
          <a:p>
            <a:r>
              <a:rPr lang="nl-BE" sz="1800" dirty="0" smtClean="0"/>
              <a:t>Streefcijfers:</a:t>
            </a:r>
          </a:p>
          <a:p>
            <a:pPr lvl="1"/>
            <a:r>
              <a:rPr lang="nl-BE" sz="1800" dirty="0"/>
              <a:t>Personen </a:t>
            </a:r>
            <a:r>
              <a:rPr lang="nl-BE" sz="1800" dirty="0" smtClean="0"/>
              <a:t>met arbeidshandicap</a:t>
            </a:r>
            <a:r>
              <a:rPr lang="nl-BE" sz="1800" dirty="0"/>
              <a:t>: 1,5% tegen </a:t>
            </a:r>
            <a:r>
              <a:rPr lang="nl-BE" sz="1800" dirty="0" smtClean="0"/>
              <a:t>2014</a:t>
            </a:r>
            <a:endParaRPr lang="nl-BE" sz="1800" dirty="0"/>
          </a:p>
          <a:p>
            <a:pPr lvl="1"/>
            <a:r>
              <a:rPr lang="nl-BE" sz="1800" dirty="0"/>
              <a:t>Nieuwe Vlamingen: 4% tegen </a:t>
            </a:r>
            <a:r>
              <a:rPr lang="nl-BE" sz="1800" dirty="0" smtClean="0"/>
              <a:t>2014</a:t>
            </a:r>
            <a:endParaRPr lang="nl-BE" sz="1800" dirty="0"/>
          </a:p>
          <a:p>
            <a:pPr lvl="3">
              <a:buFont typeface="Wingdings"/>
              <a:buChar char="à"/>
            </a:pPr>
            <a:r>
              <a:rPr lang="nl-BE" sz="1800" dirty="0" smtClean="0"/>
              <a:t>Definiëren inspanningen </a:t>
            </a:r>
            <a:r>
              <a:rPr lang="nl-BE" sz="1800" dirty="0"/>
              <a:t>per </a:t>
            </a:r>
            <a:r>
              <a:rPr lang="nl-BE" sz="1800" dirty="0" smtClean="0"/>
              <a:t>jaar, per afdeling, </a:t>
            </a:r>
            <a:r>
              <a:rPr lang="nl-BE" sz="1800" dirty="0"/>
              <a:t>na de meting</a:t>
            </a:r>
          </a:p>
          <a:p>
            <a:r>
              <a:rPr lang="nl-BE" sz="1800" dirty="0" smtClean="0"/>
              <a:t>Aandachtspunt: personen met arbeidshandicap – VRT als </a:t>
            </a:r>
            <a:r>
              <a:rPr lang="nl-BE" sz="1800" dirty="0"/>
              <a:t>sociaal bedrijf</a:t>
            </a:r>
          </a:p>
          <a:p>
            <a:pPr lvl="1">
              <a:buFont typeface="Wingdings"/>
              <a:buChar char="à"/>
            </a:pPr>
            <a:r>
              <a:rPr lang="nl-BE" sz="1800" dirty="0">
                <a:solidFill>
                  <a:srgbClr val="575757"/>
                </a:solidFill>
                <a:sym typeface="Wingdings" pitchFamily="2" charset="2"/>
              </a:rPr>
              <a:t>Vraag: 4 plaatsen voor personen met arbeidshandicap in 2013 buiten het </a:t>
            </a:r>
            <a:r>
              <a:rPr lang="nl-BE" sz="1800" dirty="0" err="1">
                <a:solidFill>
                  <a:srgbClr val="575757"/>
                </a:solidFill>
                <a:sym typeface="Wingdings" pitchFamily="2" charset="2"/>
              </a:rPr>
              <a:t>contingentcijfer</a:t>
            </a:r>
            <a:r>
              <a:rPr lang="nl-BE" sz="1800" dirty="0">
                <a:solidFill>
                  <a:srgbClr val="575757"/>
                </a:solidFill>
                <a:sym typeface="Wingdings" pitchFamily="2" charset="2"/>
              </a:rPr>
              <a:t> per afdeling (uit </a:t>
            </a:r>
            <a:r>
              <a:rPr lang="nl-BE" sz="1800" dirty="0" smtClean="0">
                <a:solidFill>
                  <a:srgbClr val="575757"/>
                </a:solidFill>
                <a:sym typeface="Wingdings" pitchFamily="2" charset="2"/>
              </a:rPr>
              <a:t>reserve VRT algemeen) </a:t>
            </a:r>
            <a:r>
              <a:rPr lang="nl-BE" sz="1800" dirty="0">
                <a:solidFill>
                  <a:srgbClr val="575757"/>
                </a:solidFill>
                <a:sym typeface="Wingdings" pitchFamily="2" charset="2"/>
              </a:rPr>
              <a:t>want targets kunnen niet gehaald worden (</a:t>
            </a:r>
            <a:r>
              <a:rPr lang="nl-BE" sz="1800" dirty="0" err="1">
                <a:solidFill>
                  <a:srgbClr val="575757"/>
                </a:solidFill>
                <a:sym typeface="Wingdings" pitchFamily="2" charset="2"/>
              </a:rPr>
              <a:t>cfr</a:t>
            </a:r>
            <a:r>
              <a:rPr lang="nl-BE" sz="1800" dirty="0">
                <a:solidFill>
                  <a:srgbClr val="575757"/>
                </a:solidFill>
                <a:sym typeface="Wingdings" pitchFamily="2" charset="2"/>
              </a:rPr>
              <a:t> Vlaamse overheid)</a:t>
            </a:r>
          </a:p>
          <a:p>
            <a:r>
              <a:rPr lang="nl-BE" sz="1800" dirty="0" smtClean="0"/>
              <a:t>Succes voor behalen van de doelstelling </a:t>
            </a:r>
            <a:r>
              <a:rPr lang="nl-BE" sz="1800" dirty="0" err="1" smtClean="0"/>
              <a:t>mbt</a:t>
            </a:r>
            <a:r>
              <a:rPr lang="nl-BE" sz="1800" dirty="0" smtClean="0"/>
              <a:t> tewerkstelling: diversiteit wordt algemene </a:t>
            </a:r>
            <a:r>
              <a:rPr lang="nl-BE" sz="1800" dirty="0" err="1" smtClean="0"/>
              <a:t>vrt</a:t>
            </a:r>
            <a:r>
              <a:rPr lang="nl-BE" sz="1800" dirty="0" smtClean="0"/>
              <a:t> doelstelling </a:t>
            </a:r>
            <a:r>
              <a:rPr lang="nl-BE" sz="1800" dirty="0"/>
              <a:t>voor </a:t>
            </a:r>
            <a:r>
              <a:rPr lang="nl-BE" sz="1800" dirty="0" smtClean="0"/>
              <a:t>leidinggevenden van alle afdelingen voor 2013?</a:t>
            </a:r>
            <a:endParaRPr lang="nl-BE" sz="1800" dirty="0"/>
          </a:p>
          <a:p>
            <a:pPr marL="571500" lvl="1" indent="0">
              <a:buNone/>
            </a:pPr>
            <a:endParaRPr lang="nl-BE" dirty="0" smtClean="0">
              <a:sym typeface="Wingdings" pitchFamily="2" charset="2"/>
            </a:endParaRPr>
          </a:p>
          <a:p>
            <a:pPr lvl="3">
              <a:buFont typeface="Wingdings"/>
              <a:buChar char="à"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25985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 Opleidingen - HR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10 bezoldigde diversiteitsstages in 2013 (begroot in HR-budget) waarvan min. 2 vervolgcontract krijgen</a:t>
            </a:r>
          </a:p>
          <a:p>
            <a:r>
              <a:rPr lang="nl-BE" sz="2000" dirty="0" smtClean="0"/>
              <a:t>Tegen eind 2013 ontwikkelen en uitvoeren van 5 individuele trajecten voor ‘divers’ potentieel en talent schermmedewerkers</a:t>
            </a:r>
          </a:p>
          <a:p>
            <a:pPr lvl="1"/>
            <a:r>
              <a:rPr lang="nl-BE" sz="1800" dirty="0" err="1" smtClean="0"/>
              <a:t>Presentatiecoaching</a:t>
            </a:r>
            <a:r>
              <a:rPr lang="nl-BE" sz="1800" dirty="0" smtClean="0"/>
              <a:t> + logopedie + interviewtraining</a:t>
            </a:r>
          </a:p>
          <a:p>
            <a:r>
              <a:rPr lang="nl-BE" sz="2000" dirty="0" smtClean="0"/>
              <a:t>Workshops voor leidinggevenden </a:t>
            </a:r>
            <a:r>
              <a:rPr lang="nl-BE" sz="2000" dirty="0" err="1" smtClean="0"/>
              <a:t>ivm</a:t>
            </a:r>
            <a:r>
              <a:rPr lang="nl-BE" sz="2000" dirty="0" smtClean="0"/>
              <a:t> diversiteitscompetenties</a:t>
            </a:r>
          </a:p>
          <a:p>
            <a:pPr lvl="1"/>
            <a:r>
              <a:rPr lang="nl-BE" sz="1800" dirty="0" smtClean="0"/>
              <a:t>Doelgroep: producers, eindredacteurs – per net/productiehuis</a:t>
            </a:r>
          </a:p>
          <a:p>
            <a:pPr lvl="1"/>
            <a:r>
              <a:rPr lang="nl-BE" sz="1800" dirty="0" smtClean="0"/>
              <a:t>Doelstelling: </a:t>
            </a:r>
            <a:r>
              <a:rPr lang="nl-NL" sz="1800" dirty="0" smtClean="0"/>
              <a:t>leidinggevenden </a:t>
            </a:r>
            <a:r>
              <a:rPr lang="nl-NL" sz="1800" dirty="0"/>
              <a:t>de nodige vaardigheden bijbrengen om het thema op een systematische manier te bespreken op het overleg met de </a:t>
            </a:r>
            <a:r>
              <a:rPr lang="nl-NL" sz="1800" dirty="0" smtClean="0"/>
              <a:t>medewerkers. Uitwerken </a:t>
            </a:r>
            <a:r>
              <a:rPr lang="nl-NL" sz="1800" dirty="0"/>
              <a:t>van een format </a:t>
            </a:r>
            <a:r>
              <a:rPr lang="nl-NL" sz="1800" dirty="0" err="1"/>
              <a:t>obv</a:t>
            </a:r>
            <a:r>
              <a:rPr lang="nl-NL" sz="1800" dirty="0"/>
              <a:t> beschikbaar/uitgewerkt materiaal en dit inoefenen tijdens de workshop</a:t>
            </a:r>
          </a:p>
          <a:p>
            <a:pPr lvl="1"/>
            <a:r>
              <a:rPr lang="nl-BE" sz="1800" dirty="0" smtClean="0">
                <a:solidFill>
                  <a:srgbClr val="AABF00"/>
                </a:solidFill>
              </a:rPr>
              <a:t>Voorwaarde tot succes</a:t>
            </a:r>
            <a:r>
              <a:rPr lang="nl-BE" sz="1800" dirty="0" smtClean="0"/>
              <a:t>: Formeel engagement van de leidinggevende via algemene doelstellingen VRT in 2013 bij Productie</a:t>
            </a:r>
          </a:p>
          <a:p>
            <a:pPr marL="571500" lvl="1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8686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5</a:t>
            </a:r>
            <a:r>
              <a:rPr lang="nl-BE" dirty="0" smtClean="0"/>
              <a:t>. Overleg en sensibilisering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2800" dirty="0" smtClean="0"/>
              <a:t>Kernoverleg met 5 partners en onderzoekers (2x)</a:t>
            </a:r>
          </a:p>
          <a:p>
            <a:pPr lvl="1"/>
            <a:r>
              <a:rPr lang="nl-BE" dirty="0" smtClean="0"/>
              <a:t>Thematisch of met nieuwe onderzoeksresultaten</a:t>
            </a:r>
          </a:p>
          <a:p>
            <a:r>
              <a:rPr lang="nl-BE" sz="2800" dirty="0" smtClean="0"/>
              <a:t>Toegankelijkheidsoverleg (1x)</a:t>
            </a:r>
          </a:p>
          <a:p>
            <a:r>
              <a:rPr lang="nl-BE" sz="2800" dirty="0" smtClean="0"/>
              <a:t>Belangenforum, alle geïnteresseerde organisaties diversiteit (1x)</a:t>
            </a:r>
          </a:p>
          <a:p>
            <a:r>
              <a:rPr lang="nl-BE" sz="2800" dirty="0" smtClean="0"/>
              <a:t>Interne campagne voor registratie eigen diversiteit (najaar)</a:t>
            </a:r>
          </a:p>
          <a:p>
            <a:r>
              <a:rPr lang="nl-BE" sz="2800" dirty="0" smtClean="0"/>
              <a:t>Interne campagne idee </a:t>
            </a:r>
            <a:r>
              <a:rPr lang="nl-BE" sz="2800" dirty="0" err="1" smtClean="0"/>
              <a:t>Boondoggle</a:t>
            </a:r>
            <a:r>
              <a:rPr lang="nl-BE" sz="2800" dirty="0" smtClean="0"/>
              <a:t>: creativiteit (laat najaar)</a:t>
            </a:r>
          </a:p>
          <a:p>
            <a:r>
              <a:rPr lang="nl-BE" sz="2800" dirty="0" smtClean="0"/>
              <a:t>Opstellen handleiding diversiteit voor IPRO en EPRO en onderzoeken discussieplatform </a:t>
            </a:r>
            <a:r>
              <a:rPr lang="nl-BE" sz="2800" dirty="0" err="1" smtClean="0"/>
              <a:t>nav</a:t>
            </a:r>
            <a:r>
              <a:rPr lang="nl-BE" sz="2800" dirty="0" smtClean="0"/>
              <a:t> incidenten (beide </a:t>
            </a:r>
            <a:r>
              <a:rPr lang="nl-BE" sz="2800" dirty="0" err="1" smtClean="0"/>
              <a:t>ism</a:t>
            </a:r>
            <a:r>
              <a:rPr lang="nl-BE" sz="2800" dirty="0" smtClean="0"/>
              <a:t> charterraad)</a:t>
            </a: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834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6. Engagement DC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BE" dirty="0" smtClean="0"/>
              <a:t>Opnemen diversiteit als algemene doelstelling VRT-management </a:t>
            </a:r>
          </a:p>
          <a:p>
            <a:pPr marL="1028700" lvl="1" indent="-457200">
              <a:buFont typeface="+mj-lt"/>
              <a:buAutoNum type="arabicPeriod"/>
            </a:pPr>
            <a:r>
              <a:rPr lang="nl-BE" dirty="0" smtClean="0"/>
              <a:t>Tewerkstelling (ook opleiding): voor alle afdelingen. In doelstellingen voor 2013</a:t>
            </a:r>
          </a:p>
          <a:p>
            <a:pPr marL="1028700" lvl="1" indent="-457200">
              <a:buFont typeface="+mj-lt"/>
              <a:buAutoNum type="arabicPeriod"/>
            </a:pPr>
            <a:r>
              <a:rPr lang="nl-BE" dirty="0" smtClean="0"/>
              <a:t>Beeldvorming: voor Media en Productie in doelstellingen voor 2013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/>
              <a:t>Contingent reserve VRT algemeen: 4 fte in 2013 buiten contingent: te bekijken </a:t>
            </a:r>
            <a:r>
              <a:rPr lang="nl-BE" smtClean="0"/>
              <a:t>in ondernemingsplan</a:t>
            </a:r>
            <a:endParaRPr lang="nl-BE" dirty="0" smtClean="0"/>
          </a:p>
          <a:p>
            <a:pPr marL="457200" indent="-457200">
              <a:buFont typeface="+mj-lt"/>
              <a:buAutoNum type="arabicPeriod"/>
            </a:pPr>
            <a:r>
              <a:rPr lang="nl-BE" dirty="0" err="1" smtClean="0">
                <a:sym typeface="Wingdings" pitchFamily="2" charset="2"/>
              </a:rPr>
              <a:t>Anysurfer</a:t>
            </a:r>
            <a:r>
              <a:rPr lang="nl-BE" dirty="0" smtClean="0">
                <a:sym typeface="Wingdings" pitchFamily="2" charset="2"/>
              </a:rPr>
              <a:t>-label opnemen in investeringsplan</a:t>
            </a:r>
          </a:p>
          <a:p>
            <a:pPr marL="457200" indent="-457200">
              <a:buFont typeface="+mj-lt"/>
              <a:buAutoNum type="arabicPeriod"/>
            </a:pPr>
            <a:r>
              <a:rPr lang="nl-BE" dirty="0" smtClean="0">
                <a:sym typeface="Wingdings" pitchFamily="2" charset="2"/>
              </a:rPr>
              <a:t>Delay De Zevende Dag verplicht maken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6277072"/>
      </p:ext>
    </p:extLst>
  </p:cSld>
  <p:clrMapOvr>
    <a:masterClrMapping/>
  </p:clrMapOvr>
</p:sld>
</file>

<file path=ppt/theme/theme1.xml><?xml version="1.0" encoding="utf-8"?>
<a:theme xmlns:a="http://schemas.openxmlformats.org/drawingml/2006/main" name="VRT">
  <a:themeElements>
    <a:clrScheme name="">
      <a:dk1>
        <a:srgbClr val="808080"/>
      </a:dk1>
      <a:lt1>
        <a:srgbClr val="FFFFFF"/>
      </a:lt1>
      <a:dk2>
        <a:srgbClr val="474747"/>
      </a:dk2>
      <a:lt2>
        <a:srgbClr val="000000"/>
      </a:lt2>
      <a:accent1>
        <a:srgbClr val="BBE0E3"/>
      </a:accent1>
      <a:accent2>
        <a:srgbClr val="333399"/>
      </a:accent2>
      <a:accent3>
        <a:srgbClr val="B1B1B1"/>
      </a:accent3>
      <a:accent4>
        <a:srgbClr val="DADADA"/>
      </a:accent4>
      <a:accent5>
        <a:srgbClr val="DAEDEF"/>
      </a:accent5>
      <a:accent6>
        <a:srgbClr val="2D2D8A"/>
      </a:accent6>
      <a:hlink>
        <a:srgbClr val="FF5C61"/>
      </a:hlink>
      <a:folHlink>
        <a:srgbClr val="57A163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EBF07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EBF07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VRT</Template>
  <TotalTime>3219</TotalTime>
  <Words>686</Words>
  <Application>Microsoft Office PowerPoint</Application>
  <PresentationFormat>Diavoorstelling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VRT</vt:lpstr>
      <vt:lpstr>Diversiteitsplan 2012- 2013</vt:lpstr>
      <vt:lpstr>Doelstelling presentatie</vt:lpstr>
      <vt:lpstr>1. Beeldvorming OD 2.2. : focus op gender en kleur </vt:lpstr>
      <vt:lpstr>1. Beeldvorming OD 2.2. – to do</vt:lpstr>
      <vt:lpstr>2. Toegankelijkheid</vt:lpstr>
      <vt:lpstr>3. Tewerkstelling - HR</vt:lpstr>
      <vt:lpstr>4. Opleidingen - HR </vt:lpstr>
      <vt:lpstr>5. Overleg en sensibilisering</vt:lpstr>
      <vt:lpstr>6. Engagement DC</vt:lpstr>
    </vt:vector>
  </TitlesOfParts>
  <Company>VRT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Plaats hier de  de titel van de presentatie.</dc:title>
  <dc:creator>INA VERBRUGGEN</dc:creator>
  <cp:lastModifiedBy>Soulliaert, Francis</cp:lastModifiedBy>
  <cp:revision>143</cp:revision>
  <cp:lastPrinted>2012-07-16T06:05:40Z</cp:lastPrinted>
  <dcterms:created xsi:type="dcterms:W3CDTF">2011-08-23T06:35:12Z</dcterms:created>
  <dcterms:modified xsi:type="dcterms:W3CDTF">2013-05-31T11:43:29Z</dcterms:modified>
</cp:coreProperties>
</file>